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46"/>
  </p:notesMasterIdLst>
  <p:sldIdLst>
    <p:sldId id="256" r:id="rId2"/>
    <p:sldId id="336" r:id="rId3"/>
    <p:sldId id="401" r:id="rId4"/>
    <p:sldId id="400" r:id="rId5"/>
    <p:sldId id="399" r:id="rId6"/>
    <p:sldId id="371" r:id="rId7"/>
    <p:sldId id="412" r:id="rId8"/>
    <p:sldId id="413" r:id="rId9"/>
    <p:sldId id="414" r:id="rId10"/>
    <p:sldId id="415" r:id="rId11"/>
    <p:sldId id="416" r:id="rId12"/>
    <p:sldId id="417" r:id="rId13"/>
    <p:sldId id="418" r:id="rId14"/>
    <p:sldId id="419" r:id="rId15"/>
    <p:sldId id="372" r:id="rId16"/>
    <p:sldId id="374" r:id="rId17"/>
    <p:sldId id="402" r:id="rId18"/>
    <p:sldId id="375" r:id="rId19"/>
    <p:sldId id="376" r:id="rId20"/>
    <p:sldId id="403" r:id="rId21"/>
    <p:sldId id="404" r:id="rId22"/>
    <p:sldId id="405" r:id="rId23"/>
    <p:sldId id="420" r:id="rId24"/>
    <p:sldId id="410" r:id="rId25"/>
    <p:sldId id="341" r:id="rId26"/>
    <p:sldId id="406" r:id="rId27"/>
    <p:sldId id="378" r:id="rId28"/>
    <p:sldId id="407" r:id="rId29"/>
    <p:sldId id="408" r:id="rId30"/>
    <p:sldId id="421" r:id="rId31"/>
    <p:sldId id="277" r:id="rId32"/>
    <p:sldId id="423" r:id="rId33"/>
    <p:sldId id="424" r:id="rId34"/>
    <p:sldId id="425" r:id="rId35"/>
    <p:sldId id="426" r:id="rId36"/>
    <p:sldId id="427" r:id="rId37"/>
    <p:sldId id="428" r:id="rId38"/>
    <p:sldId id="284" r:id="rId39"/>
    <p:sldId id="422" r:id="rId40"/>
    <p:sldId id="278" r:id="rId41"/>
    <p:sldId id="292" r:id="rId42"/>
    <p:sldId id="373" r:id="rId43"/>
    <p:sldId id="411" r:id="rId44"/>
    <p:sldId id="268" r:id="rId4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370" autoAdjust="0"/>
    <p:restoredTop sz="87852" autoAdjust="0"/>
  </p:normalViewPr>
  <p:slideViewPr>
    <p:cSldViewPr snapToGrid="0">
      <p:cViewPr varScale="1">
        <p:scale>
          <a:sx n="88" d="100"/>
          <a:sy n="88" d="100"/>
        </p:scale>
        <p:origin x="606" y="11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Élőfej hely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747D3C-0FE8-48CD-ABE8-2F27A3675F13}" type="datetimeFigureOut">
              <a:rPr lang="en-US" smtClean="0"/>
              <a:t>2/23/2026</a:t>
            </a:fld>
            <a:endParaRPr lang="en-US"/>
          </a:p>
        </p:txBody>
      </p:sp>
      <p:sp>
        <p:nvSpPr>
          <p:cNvPr id="4" name="Diakép hely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Jegyzetek hely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5841D-9202-401D-8230-986CBD6804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02690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192493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Információ, Jelrendszer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002029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42C22F4-ECD7-382F-C9EB-777C9F4F4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3852081-460D-482C-1E3A-49468D25C7E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34AE19B-E656-6BAF-F8A3-867679DA49B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Információ, Jelrendszer</a:t>
            </a:r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ABC14B6D-65B1-25E7-6E4A-5A8B2C2DB4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47444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9172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5A1C1-7C4E-E40C-EF4D-AF2988A7C1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B489DE7A-0B97-8EC1-5263-10FB89DD962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BD322D02-89F3-DAD3-EB8B-CFF90416011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D86C6D5-E7B0-57A9-C73B-7421A1EDB8C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80717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EC10B6A-8007-3C04-0488-25DED48F929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17BD71E-0CC7-F15E-93C9-23096128804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E02242C4-7D64-C8D0-101A-1BDF65ACA5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F99D16DB-D1C8-A150-F8B2-3C729C2B35B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5932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D2AFF-5566-D0CB-33B5-65802ED4B2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2D3B78EC-6E35-B934-9AFF-5D6E5259390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8A2858AD-DAEE-6839-8D64-675F51EA9F3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1CBA223E-CF59-7850-B065-B4F459ABBA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41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784293-71A6-A221-BBCF-F63EB210C5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9692B9D-6479-4D06-B18A-E79927F257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C7581524-BAE6-4B68-959F-C5781F7955C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7F6FC9AF-80BD-6706-B365-96B0D15D229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216654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484297-6DB9-1FDE-F11D-11B6E720F2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3B26C3F2-DF26-95EF-1FC9-BED97E4A17C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72D7E84E-FDBA-32C9-97E8-EF8D3093CFD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C937FD64-A088-701E-0C67-C061061F8C5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062942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202969-E839-54A5-6A74-4240C5E061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63C3BB5-6EF9-1C8F-9429-4E4FA49BF62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9D94C3F4-2640-D990-35B2-6DF540DDBFC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létrehozása &gt; </a:t>
            </a:r>
          </a:p>
          <a:p>
            <a:r>
              <a:rPr lang="hu-HU" dirty="0"/>
              <a:t>Új </a:t>
            </a:r>
            <a:r>
              <a:rPr lang="hu-HU" dirty="0" err="1"/>
              <a:t>GeoPackage</a:t>
            </a:r>
            <a:r>
              <a:rPr lang="hu-HU" dirty="0"/>
              <a:t>-réteg…</a:t>
            </a:r>
          </a:p>
          <a:p>
            <a:r>
              <a:rPr lang="hu-HU" dirty="0"/>
              <a:t>Új </a:t>
            </a:r>
            <a:r>
              <a:rPr lang="hu-HU" dirty="0" err="1"/>
              <a:t>shape</a:t>
            </a:r>
            <a:r>
              <a:rPr lang="hu-HU" dirty="0"/>
              <a:t> fájl réteg…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645478E5-9DC4-6EF5-C877-94F96982FA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44614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Modulok &gt; Modulok kezelése és telepítése… &gt; Mind</a:t>
            </a:r>
          </a:p>
          <a:p>
            <a:r>
              <a:rPr lang="hu-HU" dirty="0"/>
              <a:t>Modul telepítése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7824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hu-HU" dirty="0"/>
              <a:t>Nézet &gt; Panelek</a:t>
            </a:r>
          </a:p>
          <a:p>
            <a:pPr lvl="0"/>
            <a:r>
              <a:rPr lang="hu-HU" dirty="0"/>
              <a:t>Nézet &gt; Eszköztárak</a:t>
            </a:r>
          </a:p>
          <a:p>
            <a:pPr lvl="0"/>
            <a:r>
              <a:rPr lang="hu-HU" dirty="0"/>
              <a:t>Feldolgozás &gt; Eszköztár</a:t>
            </a:r>
          </a:p>
          <a:p>
            <a:pPr lvl="0"/>
            <a:r>
              <a:rPr lang="hu-HU" dirty="0"/>
              <a:t>Modulok &gt; Python-konzol</a:t>
            </a:r>
          </a:p>
          <a:p>
            <a:pPr lvl="0"/>
            <a:endParaRPr lang="hu-HU" dirty="0"/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9797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Projekt &gt; Mentés</a:t>
            </a:r>
          </a:p>
          <a:p>
            <a:r>
              <a:rPr lang="fr-FR" dirty="0"/>
              <a:t>Projekt &gt; Mentés másként…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Projekt &gt; Megnyitás…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42806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Böngésző panel jobb klikk a fájlra &gt; Réteg hozzáadása a projekthez</a:t>
            </a:r>
          </a:p>
          <a:p>
            <a:r>
              <a:rPr lang="hu-HU" dirty="0"/>
              <a:t>Réteg &gt; Réteg hozzáadása &gt; [itt kiválasztjuk a típust]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72110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Réteg &gt; Réteg hozzáadása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82915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hozzáadása &gt; Tagolt szöveg réteg hozzáadása…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kódolás, CSV (vesszővel tagolt értékek), fejlécsor, pont koordináták, koordinátaoszlopok (sorrend!), koordináta-rendszer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jobb klikk a rétegkezelőben &gt; Nagyítás a réteg(</a:t>
            </a:r>
            <a:r>
              <a:rPr lang="hu-HU" dirty="0" err="1"/>
              <a:t>ek</a:t>
            </a:r>
            <a:r>
              <a:rPr lang="hu-HU" dirty="0"/>
              <a:t>)re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05412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5610A6-C7A1-A3FD-13F3-9E58119F2C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>
            <a:extLst>
              <a:ext uri="{FF2B5EF4-FFF2-40B4-BE49-F238E27FC236}">
                <a16:creationId xmlns:a16="http://schemas.microsoft.com/office/drawing/2014/main" id="{A497E7BF-398A-D153-B396-662E1F9684D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>
            <a:extLst>
              <a:ext uri="{FF2B5EF4-FFF2-40B4-BE49-F238E27FC236}">
                <a16:creationId xmlns:a16="http://schemas.microsoft.com/office/drawing/2014/main" id="{0795DABA-580F-2D3C-0C55-7A1E4380FBC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Réteg &gt; Réteg hozzáadása &gt; Tagolt szöveg réteg hozzáadása…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kódolás, CSV (vesszővel tagolt értékek), fejlécsor, pont koordináták, koordinátaoszlopok (sorrend!), koordináta-rendszer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hu-HU" dirty="0"/>
              <a:t>jobb klikk a rétegkezelőben &gt; Nagyítás a réteg(</a:t>
            </a:r>
            <a:r>
              <a:rPr lang="hu-HU" dirty="0" err="1"/>
              <a:t>ek</a:t>
            </a:r>
            <a:r>
              <a:rPr lang="hu-HU" dirty="0"/>
              <a:t>)re</a:t>
            </a:r>
          </a:p>
          <a:p>
            <a:endParaRPr lang="hu-HU" dirty="0"/>
          </a:p>
        </p:txBody>
      </p:sp>
      <p:sp>
        <p:nvSpPr>
          <p:cNvPr id="4" name="Dia számának helye 3">
            <a:extLst>
              <a:ext uri="{FF2B5EF4-FFF2-40B4-BE49-F238E27FC236}">
                <a16:creationId xmlns:a16="http://schemas.microsoft.com/office/drawing/2014/main" id="{5F142347-F6F0-6D20-6E94-AA04AFC6E08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6486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"Pont koordináták" helyett "Nincs geometria (csak attribútumok)"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2876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hu-HU" dirty="0"/>
              <a:t>Réteg &gt; Réteg hozzáadása &gt; XYZ réteg hozzáadása…</a:t>
            </a:r>
          </a:p>
          <a:p>
            <a:pPr lvl="1"/>
            <a:r>
              <a:rPr lang="hu-HU" dirty="0"/>
              <a:t>Réteg &gt; Réteg hozzáadása &gt; WMS/WMTS-réteg hozzáadása…</a:t>
            </a:r>
          </a:p>
          <a:p>
            <a:pPr lvl="1"/>
            <a:r>
              <a:rPr lang="hu-HU" dirty="0"/>
              <a:t>Új, OK, </a:t>
            </a:r>
          </a:p>
          <a:p>
            <a:endParaRPr lang="hu-HU" dirty="0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78771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kép hely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Jegyzetek hely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hu-HU" dirty="0"/>
              <a:t>jobb klikk &gt; Nagyítás a réteg(</a:t>
            </a:r>
            <a:r>
              <a:rPr lang="hu-HU" dirty="0" err="1"/>
              <a:t>ek</a:t>
            </a:r>
            <a:r>
              <a:rPr lang="hu-HU" dirty="0"/>
              <a:t>)re/csoportra</a:t>
            </a:r>
          </a:p>
          <a:p>
            <a:r>
              <a:rPr lang="hu-HU" dirty="0"/>
              <a:t>jobb klikk &gt; Réteg/Csoport átnevezése</a:t>
            </a:r>
          </a:p>
          <a:p>
            <a:r>
              <a:rPr lang="hu-HU" dirty="0"/>
              <a:t>jobb klikk &gt; Réteg/Csoport eltávolítása</a:t>
            </a:r>
          </a:p>
          <a:p>
            <a:r>
              <a:rPr lang="hu-HU" dirty="0"/>
              <a:t>jobb klikk &gt; Tulajdonságok…</a:t>
            </a:r>
          </a:p>
          <a:p>
            <a:r>
              <a:rPr lang="hu-HU" dirty="0"/>
              <a:t>jobb klikk &gt; Attribútumtábla megnyitása</a:t>
            </a:r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835841D-9202-401D-8230-986CBD680445}" type="slidenum">
              <a:rPr lang="en-US" smtClean="0"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499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>
            <a:normAutofit/>
          </a:bodyPr>
          <a:lstStyle>
            <a:lvl1pPr algn="ctr">
              <a:defRPr sz="4400"/>
            </a:lvl1pPr>
          </a:lstStyle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Alcím mintájának szerkesztése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4E5E1A-9C8C-46AD-81E4-38711766F2B8}" type="datetime10">
              <a:rPr lang="en-US" smtClean="0"/>
              <a:t>13:38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EA7BEB4-D692-C382-5EA6-3475F8A43E13}"/>
              </a:ext>
            </a:extLst>
          </p:cNvPr>
          <p:cNvSpPr/>
          <p:nvPr userDrawn="1"/>
        </p:nvSpPr>
        <p:spPr>
          <a:xfrm>
            <a:off x="831850" y="6376591"/>
            <a:ext cx="7464425" cy="3651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38076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D31B6B-0932-4247-8245-8F27FDE5EEEA}" type="datetime10">
              <a:rPr lang="en-US" smtClean="0"/>
              <a:t>13:38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5995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üggőleges cím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Függőleges szöveg helye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354902E-9007-4551-B744-B2B2B6BC9C56}" type="datetime10">
              <a:rPr lang="en-US" smtClean="0"/>
              <a:t>13:38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42701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64564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D9932A-0FAF-4438-B561-2C6A2226D8DA}" type="datetime10">
              <a:rPr lang="en-US" smtClean="0"/>
              <a:t>13:38</a:t>
            </a:fld>
            <a:endParaRPr lang="en-US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03022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0CBC7E-FF97-495E-8EA6-C5BAD3AE314C}" type="datetime10">
              <a:rPr lang="en-US" smtClean="0"/>
              <a:t>13:38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40735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Tartalom helye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5" name="Szöveg helye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Tartalom helye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7" name="Dátum hely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D53F-7ACA-4B0B-B523-4F46A2824FC5}" type="datetime10">
              <a:rPr lang="en-US" smtClean="0"/>
              <a:t>13:38</a:t>
            </a:fld>
            <a:endParaRPr lang="en-US"/>
          </a:p>
        </p:txBody>
      </p:sp>
      <p:sp>
        <p:nvSpPr>
          <p:cNvPr id="8" name="Élőláb hely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Dia számának hely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63242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Dátum hely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DC268-431E-4349-9A45-98FD4D86C13F}" type="datetime10">
              <a:rPr lang="en-US" smtClean="0"/>
              <a:t>13:38</a:t>
            </a:fld>
            <a:endParaRPr lang="en-US"/>
          </a:p>
        </p:txBody>
      </p:sp>
      <p:sp>
        <p:nvSpPr>
          <p:cNvPr id="4" name="Élőláb hely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Dia számának hely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2881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átum hely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AB4175-704E-4DD3-9E08-6D81C044BEE2}" type="datetime10">
              <a:rPr lang="en-US" smtClean="0"/>
              <a:t>13:38</a:t>
            </a:fld>
            <a:endParaRPr lang="en-US"/>
          </a:p>
        </p:txBody>
      </p:sp>
      <p:sp>
        <p:nvSpPr>
          <p:cNvPr id="3" name="Élőláb hely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ia számának hely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38723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CE131A-5425-4BE3-A567-B8E7A0687957}" type="datetime10">
              <a:rPr lang="en-US" smtClean="0"/>
              <a:t>13:38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288216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/>
          </a:p>
        </p:txBody>
      </p:sp>
      <p:sp>
        <p:nvSpPr>
          <p:cNvPr id="3" name="Kép helye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Szöveg helye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átum hely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7662BD-8D8B-46AD-9B8C-A463E47E2FF7}" type="datetime10">
              <a:rPr lang="en-US" smtClean="0"/>
              <a:t>13:38</a:t>
            </a:fld>
            <a:endParaRPr lang="en-US"/>
          </a:p>
        </p:txBody>
      </p:sp>
      <p:sp>
        <p:nvSpPr>
          <p:cNvPr id="6" name="Élőláb hely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Dia számának hely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F021985-4801-4ED1-847D-F9AC44EE79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9319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helye 1"/>
          <p:cNvSpPr>
            <a:spLocks noGrp="1"/>
          </p:cNvSpPr>
          <p:nvPr>
            <p:ph type="title"/>
          </p:nvPr>
        </p:nvSpPr>
        <p:spPr>
          <a:xfrm>
            <a:off x="838200" y="174172"/>
            <a:ext cx="10515600" cy="95930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hu-HU" dirty="0"/>
              <a:t>Mintacím szerkesztése</a:t>
            </a:r>
            <a:endParaRPr lang="en-US" dirty="0"/>
          </a:p>
        </p:txBody>
      </p:sp>
      <p:sp>
        <p:nvSpPr>
          <p:cNvPr id="3" name="Szöveg helye 2"/>
          <p:cNvSpPr>
            <a:spLocks noGrp="1"/>
          </p:cNvSpPr>
          <p:nvPr>
            <p:ph type="body" idx="1"/>
          </p:nvPr>
        </p:nvSpPr>
        <p:spPr>
          <a:xfrm>
            <a:off x="838200" y="1422400"/>
            <a:ext cx="10515600" cy="4754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 dirty="0"/>
              <a:t>Mintaszöveg szerkesztése</a:t>
            </a:r>
          </a:p>
          <a:p>
            <a:pPr lvl="1"/>
            <a:r>
              <a:rPr lang="hu-HU" dirty="0"/>
              <a:t>Második szint</a:t>
            </a:r>
          </a:p>
          <a:p>
            <a:pPr lvl="2"/>
            <a:r>
              <a:rPr lang="hu-HU" dirty="0"/>
              <a:t>Harmadik szint</a:t>
            </a:r>
          </a:p>
          <a:p>
            <a:pPr lvl="3"/>
            <a:r>
              <a:rPr lang="hu-HU" dirty="0"/>
              <a:t>Negyedik szint</a:t>
            </a:r>
          </a:p>
          <a:p>
            <a:pPr lvl="4"/>
            <a:r>
              <a:rPr lang="hu-HU" dirty="0"/>
              <a:t>Ötödik szint</a:t>
            </a:r>
            <a:endParaRPr lang="en-US" dirty="0"/>
          </a:p>
        </p:txBody>
      </p:sp>
      <p:sp>
        <p:nvSpPr>
          <p:cNvPr id="4" name="Dátum helye 3"/>
          <p:cNvSpPr>
            <a:spLocks noGrp="1"/>
          </p:cNvSpPr>
          <p:nvPr>
            <p:ph type="dt" sz="half" idx="2"/>
          </p:nvPr>
        </p:nvSpPr>
        <p:spPr>
          <a:xfrm>
            <a:off x="8476344" y="6376591"/>
            <a:ext cx="28774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rgbClr val="003300"/>
                </a:solidFill>
                <a:latin typeface="Arial Narrow" panose="020B0606020202030204" pitchFamily="34" charset="0"/>
              </a:defRPr>
            </a:lvl1pPr>
          </a:lstStyle>
          <a:p>
            <a:fld id="{3F83F346-FC3B-4FAE-9C55-E22FC3EDEB65}" type="datetime10">
              <a:rPr lang="en-US" smtClean="0"/>
              <a:pPr/>
              <a:t>13:38</a:t>
            </a:fld>
            <a:endParaRPr lang="en-US" dirty="0"/>
          </a:p>
        </p:txBody>
      </p:sp>
      <p:sp>
        <p:nvSpPr>
          <p:cNvPr id="5" name="Élőláb helye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Dia számának hely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003300"/>
                </a:solidFill>
              </a:defRPr>
            </a:lvl1pPr>
          </a:lstStyle>
          <a:p>
            <a:fld id="{BF021985-4801-4ED1-847D-F9AC44EE796D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7" name="Téglalap 6"/>
          <p:cNvSpPr/>
          <p:nvPr userDrawn="1"/>
        </p:nvSpPr>
        <p:spPr>
          <a:xfrm>
            <a:off x="0" y="1167618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églalap 7"/>
          <p:cNvSpPr/>
          <p:nvPr userDrawn="1"/>
        </p:nvSpPr>
        <p:spPr>
          <a:xfrm>
            <a:off x="0" y="6234797"/>
            <a:ext cx="12192000" cy="98474"/>
          </a:xfrm>
          <a:prstGeom prst="rect">
            <a:avLst/>
          </a:prstGeom>
          <a:solidFill>
            <a:srgbClr val="0066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zövegdoboz 8"/>
          <p:cNvSpPr txBox="1"/>
          <p:nvPr userDrawn="1"/>
        </p:nvSpPr>
        <p:spPr>
          <a:xfrm>
            <a:off x="838199" y="6371371"/>
            <a:ext cx="658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User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</a:t>
            </a:r>
            <a:r>
              <a:rPr lang="hu-HU" dirty="0" err="1">
                <a:solidFill>
                  <a:srgbClr val="003300"/>
                </a:solidFill>
                <a:latin typeface="Arial Narrow" panose="020B0606020202030204" pitchFamily="34" charset="0"/>
              </a:rPr>
              <a:t>interface</a:t>
            </a:r>
            <a:r>
              <a:rPr lang="hu-HU" dirty="0">
                <a:solidFill>
                  <a:srgbClr val="003300"/>
                </a:solidFill>
                <a:latin typeface="Arial Narrow" panose="020B0606020202030204" pitchFamily="34" charset="0"/>
              </a:rPr>
              <a:t> of QGIS</a:t>
            </a:r>
          </a:p>
        </p:txBody>
      </p:sp>
    </p:spTree>
    <p:extLst>
      <p:ext uri="{BB962C8B-B14F-4D97-AF65-F5344CB8AC3E}">
        <p14:creationId xmlns:p14="http://schemas.microsoft.com/office/powerpoint/2010/main" val="10370557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3300"/>
          </a:solidFill>
          <a:latin typeface="Arial Narrow" panose="020B0606020202030204" pitchFamily="34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None/>
        <a:defRPr sz="2400" kern="1200">
          <a:solidFill>
            <a:srgbClr val="003300"/>
          </a:solidFill>
          <a:latin typeface="Arial Narrow" panose="020B0606020202030204" pitchFamily="34" charset="0"/>
          <a:ea typeface="+mn-ea"/>
          <a:cs typeface="+mn-cs"/>
        </a:defRPr>
      </a:lvl1pPr>
      <a:lvl2pPr marL="534988" indent="-228600" algn="l" defTabSz="914400" rtl="0" eaLnBrk="1" latinLnBrk="0" hangingPunct="1">
        <a:lnSpc>
          <a:spcPct val="90000"/>
        </a:lnSpc>
        <a:spcBef>
          <a:spcPts val="500"/>
        </a:spcBef>
        <a:buFont typeface="Arial Narrow" panose="020B0606020202030204" pitchFamily="34" charset="0"/>
        <a:buChar char="–"/>
        <a:defRPr sz="2400" kern="1200">
          <a:solidFill>
            <a:srgbClr val="006600"/>
          </a:solidFill>
          <a:latin typeface="Arial Narrow" panose="020B0606020202030204" pitchFamily="34" charset="0"/>
          <a:ea typeface="+mn-ea"/>
          <a:cs typeface="+mn-cs"/>
        </a:defRPr>
      </a:lvl2pPr>
      <a:lvl3pPr marL="0" indent="0" algn="l" defTabSz="914400" rtl="0" eaLnBrk="1" latinLnBrk="0" hangingPunct="1">
        <a:lnSpc>
          <a:spcPct val="90000"/>
        </a:lnSpc>
        <a:spcBef>
          <a:spcPts val="500"/>
        </a:spcBef>
        <a:buFontTx/>
        <a:buNone/>
        <a:defRPr sz="1800" kern="1200">
          <a:solidFill>
            <a:srgbClr val="006600"/>
          </a:solidFill>
          <a:latin typeface="Courier New" panose="02070309020205020404" pitchFamily="49" charset="0"/>
          <a:ea typeface="+mn-ea"/>
          <a:cs typeface="Courier New" panose="02070309020205020404" pitchFamily="49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3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noProof="0" dirty="0"/>
              <a:t>User interface of QGIS</a:t>
            </a:r>
          </a:p>
        </p:txBody>
      </p:sp>
      <p:sp>
        <p:nvSpPr>
          <p:cNvPr id="3" name="Alcím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noProof="0" dirty="0"/>
              <a:t>Geomathematics, programming and geoinformatics</a:t>
            </a:r>
          </a:p>
          <a:p>
            <a:r>
              <a:rPr lang="en-US" noProof="0" dirty="0"/>
              <a:t>2026.02.25.</a:t>
            </a:r>
          </a:p>
          <a:p>
            <a:r>
              <a:rPr lang="en-US" noProof="0" dirty="0"/>
              <a:t>Ákos Bede-Fazekas</a:t>
            </a:r>
          </a:p>
        </p:txBody>
      </p:sp>
    </p:spTree>
    <p:extLst>
      <p:ext uri="{BB962C8B-B14F-4D97-AF65-F5344CB8AC3E}">
        <p14:creationId xmlns:p14="http://schemas.microsoft.com/office/powerpoint/2010/main" val="28026428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3D8946-E35C-5135-1883-9A1CD22DEB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6271955-BAEB-F4A8-355A-AE106E65EA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436FEE3-5831-03FA-8C75-2A2F2304D6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>
                <a:solidFill>
                  <a:srgbClr val="FF0000"/>
                </a:solidFill>
              </a:rPr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284070-0F48-3F55-5B90-D806B4A8273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B608AE9-8AF6-54D0-3C9F-0CE461B52A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C3CB49A1-2D56-A29F-E934-6D6CA0145590}"/>
              </a:ext>
            </a:extLst>
          </p:cNvPr>
          <p:cNvSpPr/>
          <p:nvPr/>
        </p:nvSpPr>
        <p:spPr>
          <a:xfrm>
            <a:off x="4359618" y="1638300"/>
            <a:ext cx="7676807" cy="571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7479154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5783B5-BDF5-032B-2AA4-E8A827F9A3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9FB07EC-B58A-B156-AAC7-C6B322EFBB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4E7A9216-7ABB-CC32-FBDA-2DCAAABAC3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>
                <a:solidFill>
                  <a:srgbClr val="FF0000"/>
                </a:solidFill>
              </a:rPr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E41C29F-C402-FB09-5130-5BD08A761D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EFC576E-30FC-624A-48D0-8A20C2C1CB2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B4C7C24-716C-A106-A5C8-740C1D864AD8}"/>
              </a:ext>
            </a:extLst>
          </p:cNvPr>
          <p:cNvSpPr/>
          <p:nvPr/>
        </p:nvSpPr>
        <p:spPr>
          <a:xfrm flipV="1">
            <a:off x="6007101" y="4749800"/>
            <a:ext cx="4851400" cy="12319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4113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3B382-EE32-1041-3959-B02BD5513C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16CE26F-B756-9AC1-7F45-0312AD600B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B5451BA-3967-BCA9-DA23-74D38EC2E0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>
                <a:solidFill>
                  <a:srgbClr val="FF0000"/>
                </a:solidFill>
              </a:rPr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D8AB714-24E1-3AC4-A476-BE201A8AC5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C6AD93C-6EF2-DC38-E31A-7BED88384E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7A6FB22F-4C9D-7609-F703-568A9D216261}"/>
              </a:ext>
            </a:extLst>
          </p:cNvPr>
          <p:cNvSpPr/>
          <p:nvPr/>
        </p:nvSpPr>
        <p:spPr>
          <a:xfrm>
            <a:off x="10833100" y="2184400"/>
            <a:ext cx="1203325" cy="37973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488771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A69491-B9A0-906C-B3BD-D4924610A4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59FEB77-5132-14F4-3E62-3CDE3239A8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7188380-D7C5-1954-508F-1E02FCD3BA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  <a:p>
            <a:r>
              <a:rPr lang="en-US" noProof="0" dirty="0"/>
              <a:t>attribute table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in other window</a:t>
            </a:r>
          </a:p>
          <a:p>
            <a:pPr lvl="1"/>
            <a:r>
              <a:rPr lang="en-US" noProof="0" dirty="0"/>
              <a:t>connected (selections)</a:t>
            </a:r>
          </a:p>
          <a:p>
            <a:pPr lvl="1"/>
            <a:r>
              <a:rPr lang="en-US" noProof="0" dirty="0"/>
              <a:t>look for it on the tray!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5FE1222-7215-0F9B-3F38-8524FA48CB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78BD8A75-1CD2-0C73-5B13-D13985B94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BB84B700-EBF3-CD6E-A43F-CA5BBB651E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324" y="2901982"/>
            <a:ext cx="266702" cy="226980"/>
          </a:xfrm>
          <a:prstGeom prst="rect">
            <a:avLst/>
          </a:prstGeom>
        </p:spPr>
      </p:pic>
      <p:pic>
        <p:nvPicPr>
          <p:cNvPr id="11" name="Kép 10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408730A-DF04-7DCD-DDBB-7044180FC9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903" y="3799681"/>
            <a:ext cx="3552246" cy="1418629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</p:spTree>
    <p:extLst>
      <p:ext uri="{BB962C8B-B14F-4D97-AF65-F5344CB8AC3E}">
        <p14:creationId xmlns:p14="http://schemas.microsoft.com/office/powerpoint/2010/main" val="341746040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C3B15-DA48-76CC-3F33-FF31F86F3E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0D1A6A1-48E8-73CE-B14D-689FC4EEC4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A46B34C-7548-2DF1-7C64-8B670DE5BB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  <a:p>
            <a:r>
              <a:rPr lang="en-US" noProof="0" dirty="0"/>
              <a:t>attribute table</a:t>
            </a:r>
          </a:p>
          <a:p>
            <a:pPr lvl="1"/>
            <a:r>
              <a:rPr lang="en-US" noProof="0" dirty="0"/>
              <a:t>in other window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connected (selections)</a:t>
            </a:r>
          </a:p>
          <a:p>
            <a:pPr lvl="1"/>
            <a:r>
              <a:rPr lang="en-US" noProof="0" dirty="0"/>
              <a:t>look for it on the tray!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B1CE99E-585A-3C8C-2DD1-D3C2FFB40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1821525-BAE1-DDAC-0891-5FDBD78FF9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50CBFB27-1319-75D2-04C9-E94C0073B2A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77324" y="2901982"/>
            <a:ext cx="266702" cy="226980"/>
          </a:xfrm>
          <a:prstGeom prst="rect">
            <a:avLst/>
          </a:prstGeom>
        </p:spPr>
      </p:pic>
      <p:sp>
        <p:nvSpPr>
          <p:cNvPr id="9" name="Ellipszis 8">
            <a:extLst>
              <a:ext uri="{FF2B5EF4-FFF2-40B4-BE49-F238E27FC236}">
                <a16:creationId xmlns:a16="http://schemas.microsoft.com/office/drawing/2014/main" id="{C39A8EB4-FD74-6C22-385B-D01A627D324F}"/>
              </a:ext>
            </a:extLst>
          </p:cNvPr>
          <p:cNvSpPr/>
          <p:nvPr/>
        </p:nvSpPr>
        <p:spPr>
          <a:xfrm>
            <a:off x="9086849" y="2921032"/>
            <a:ext cx="238125" cy="238125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Kép 10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A0B7885-E98A-4A97-3F89-724A27E6AA5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67903" y="3799681"/>
            <a:ext cx="3552246" cy="1418629"/>
          </a:xfrm>
          <a:prstGeom prst="rect">
            <a:avLst/>
          </a:prstGeom>
          <a:ln w="9525"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8903E381-7830-33D0-74C1-65BC62A5F385}"/>
              </a:ext>
            </a:extLst>
          </p:cNvPr>
          <p:cNvSpPr/>
          <p:nvPr/>
        </p:nvSpPr>
        <p:spPr>
          <a:xfrm>
            <a:off x="7567904" y="4417888"/>
            <a:ext cx="3065849" cy="195209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55206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010D12-308E-34CC-4A9A-F178551FD3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31D876-3CE5-37CF-8ED6-88D5A1AD90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B915288-827D-D164-A3E3-C134D2C988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9448799" cy="4754563"/>
          </a:xfrm>
        </p:spPr>
        <p:txBody>
          <a:bodyPr/>
          <a:lstStyle/>
          <a:p>
            <a:r>
              <a:rPr lang="en-US" noProof="0" dirty="0"/>
              <a:t>panels and toolbars</a:t>
            </a:r>
          </a:p>
          <a:p>
            <a:pPr lvl="1"/>
            <a:r>
              <a:rPr lang="en-US" noProof="0" dirty="0"/>
              <a:t>View &gt; Panels</a:t>
            </a:r>
          </a:p>
          <a:p>
            <a:pPr lvl="1"/>
            <a:r>
              <a:rPr lang="en-US" noProof="0" dirty="0"/>
              <a:t>View &gt; Toolbars</a:t>
            </a:r>
          </a:p>
          <a:p>
            <a:pPr lvl="1"/>
            <a:r>
              <a:rPr lang="en-US" noProof="0" dirty="0"/>
              <a:t>or right-click on the gray area at the top</a:t>
            </a:r>
          </a:p>
          <a:p>
            <a:r>
              <a:rPr lang="en-US" noProof="0" dirty="0"/>
              <a:t>Processing &gt; Toolbox</a:t>
            </a:r>
          </a:p>
          <a:p>
            <a:r>
              <a:rPr lang="en-US" noProof="0" dirty="0"/>
              <a:t>Plugins &gt; Python Console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open, move to the right side, then close the processing toolbox</a:t>
            </a:r>
          </a:p>
          <a:p>
            <a:pPr lvl="1"/>
            <a:r>
              <a:rPr lang="en-US" noProof="0" dirty="0"/>
              <a:t>open, move to the bottom, then close the Python console</a:t>
            </a:r>
          </a:p>
          <a:p>
            <a:pPr lvl="1"/>
            <a:r>
              <a:rPr lang="en-US" noProof="0" dirty="0"/>
              <a:t>display these toolbars (and close all the other ones) </a:t>
            </a:r>
            <a:r>
              <a:rPr lang="en-US" noProof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►</a:t>
            </a:r>
            <a:endParaRPr lang="en-US" noProof="0" dirty="0"/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EA43FF3-BF7A-86A5-9D88-50D5E43BD6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5" name="Kép 4" descr="A képen szöveg, képernyőkép, diagram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7B0655A-6E69-3CC6-CDED-ABFE89E9C30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286999" y="2597404"/>
            <a:ext cx="1762124" cy="296451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275514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A9459C4-8CCD-0FD2-DA0D-84514F997B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61639E4-0AD3-7773-A936-47660302BD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several different types of layers can be added</a:t>
            </a:r>
          </a:p>
          <a:p>
            <a:r>
              <a:rPr lang="en-US" noProof="0" dirty="0"/>
              <a:t>we'll try the following ones:</a:t>
            </a:r>
          </a:p>
          <a:p>
            <a:pPr lvl="1"/>
            <a:r>
              <a:rPr lang="en-US" noProof="0" dirty="0"/>
              <a:t>raster</a:t>
            </a:r>
          </a:p>
          <a:p>
            <a:pPr lvl="1"/>
            <a:r>
              <a:rPr lang="en-US" noProof="0" dirty="0"/>
              <a:t>vector</a:t>
            </a:r>
          </a:p>
          <a:p>
            <a:pPr lvl="1"/>
            <a:r>
              <a:rPr lang="en-US" noProof="0" dirty="0"/>
              <a:t>vector from non-spatial dataset</a:t>
            </a:r>
          </a:p>
          <a:p>
            <a:pPr lvl="1"/>
            <a:r>
              <a:rPr lang="en-US" noProof="0" dirty="0"/>
              <a:t>non-spatial dataset (as a simple table)</a:t>
            </a:r>
          </a:p>
          <a:p>
            <a:pPr lvl="1"/>
            <a:r>
              <a:rPr lang="en-US" noProof="0" dirty="0"/>
              <a:t>online service (base map)</a:t>
            </a:r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C3D717A9-7D02-ECF7-59C4-8F17F33052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diagram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FC977587-4844-9FCB-7E03-E448ABF7E043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91420" y="1422400"/>
            <a:ext cx="4148903" cy="36480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414063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9BB040-083A-22B5-561C-58373969FA6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59972A9-0028-DE6A-9AFC-1CCF8503FF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7184291-A019-BD04-0016-F7286EE4E4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349344" cy="4754563"/>
          </a:xfrm>
        </p:spPr>
        <p:txBody>
          <a:bodyPr/>
          <a:lstStyle/>
          <a:p>
            <a:r>
              <a:rPr lang="en-US" noProof="0" dirty="0"/>
              <a:t>alternative ways</a:t>
            </a:r>
          </a:p>
          <a:p>
            <a:pPr lvl="1"/>
            <a:r>
              <a:rPr lang="en-US" noProof="0" dirty="0"/>
              <a:t>drag-and-drop from other software (Windows Explorer, Total Commander)</a:t>
            </a:r>
          </a:p>
          <a:p>
            <a:pPr lvl="1"/>
            <a:r>
              <a:rPr lang="en-US" noProof="0" dirty="0"/>
              <a:t>drag-and-drop from the Browser panel</a:t>
            </a:r>
          </a:p>
          <a:p>
            <a:pPr lvl="1"/>
            <a:r>
              <a:rPr lang="en-US" noProof="0" dirty="0"/>
              <a:t>right-click on the file at the Browser &gt; Add Layer to Project</a:t>
            </a:r>
          </a:p>
          <a:p>
            <a:pPr lvl="1"/>
            <a:r>
              <a:rPr lang="en-US" noProof="0" dirty="0"/>
              <a:t>Layer &gt; Add layer &gt; [select a file type]</a:t>
            </a:r>
          </a:p>
          <a:p>
            <a:r>
              <a:rPr lang="en-US" noProof="0" dirty="0"/>
              <a:t>if we drag-and-drop a multi-layer data source</a:t>
            </a:r>
          </a:p>
          <a:p>
            <a:pPr lvl="1"/>
            <a:r>
              <a:rPr lang="en-US" noProof="0" dirty="0"/>
              <a:t>we can select the layer(s) in a popup window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8AC7BB1-509A-F318-EF9E-ECE092C3FD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D903440-FC6E-05E8-A1CE-B3C471F773D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187544" y="1422400"/>
            <a:ext cx="2810292" cy="339509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88652903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Kép 10" descr="A képen szöveg, képernyőkép, szoftver, térké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F20EF31-BB16-041A-53EE-CE2C5C22819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19735"/>
          <a:stretch>
            <a:fillRect/>
          </a:stretch>
        </p:blipFill>
        <p:spPr>
          <a:xfrm>
            <a:off x="7772400" y="4356100"/>
            <a:ext cx="4265612" cy="17020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Tartalom helye 2">
            <a:extLst>
              <a:ext uri="{FF2B5EF4-FFF2-40B4-BE49-F238E27FC236}">
                <a16:creationId xmlns:a16="http://schemas.microsoft.com/office/drawing/2014/main" id="{C43F0569-40A1-5971-57C0-030C1A7745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4443943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add </a:t>
            </a:r>
            <a:r>
              <a:rPr lang="en-US" i="1" noProof="0" dirty="0" err="1"/>
              <a:t>elevation.tif</a:t>
            </a:r>
            <a:r>
              <a:rPr lang="en-US" noProof="0" dirty="0"/>
              <a:t> from the menu (Layer &gt; Add layer)</a:t>
            </a:r>
          </a:p>
          <a:p>
            <a:pPr lvl="1"/>
            <a:r>
              <a:rPr lang="en-US" noProof="0" dirty="0"/>
              <a:t>drag-and-drop </a:t>
            </a:r>
            <a:r>
              <a:rPr lang="en-US" i="1" noProof="0" dirty="0"/>
              <a:t>base </a:t>
            </a:r>
            <a:r>
              <a:rPr lang="en-US" i="1" noProof="0" dirty="0" err="1"/>
              <a:t>rock.tif</a:t>
            </a:r>
            <a:r>
              <a:rPr lang="en-US" noProof="0" dirty="0"/>
              <a:t> from the Browser panel</a:t>
            </a:r>
          </a:p>
          <a:p>
            <a:pPr lvl="1"/>
            <a:r>
              <a:rPr lang="en-US" noProof="0" dirty="0"/>
              <a:t>collapse the legend of the layers</a:t>
            </a:r>
          </a:p>
          <a:p>
            <a:pPr lvl="1"/>
            <a:r>
              <a:rPr lang="en-US" i="1" noProof="0" dirty="0"/>
              <a:t>NÖSZTÉP land </a:t>
            </a:r>
            <a:r>
              <a:rPr lang="en-US" i="1" noProof="0" dirty="0" err="1"/>
              <a:t>cover.tif</a:t>
            </a:r>
            <a:r>
              <a:rPr lang="en-US" noProof="0" dirty="0"/>
              <a:t>: drag-and-drop from other software (to the map canvas or the layer manager)</a:t>
            </a:r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17649F1-28B6-4164-3418-15B4D85AB1E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92286" y="1779983"/>
            <a:ext cx="2368843" cy="427817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50999D2-7440-EE71-8A4D-2DE0A1A48B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raster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14AEB75-DE37-4F14-8C8E-BC55A5FE1F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sp>
        <p:nvSpPr>
          <p:cNvPr id="16" name="Nyíl: lefelé mutató 15">
            <a:extLst>
              <a:ext uri="{FF2B5EF4-FFF2-40B4-BE49-F238E27FC236}">
                <a16:creationId xmlns:a16="http://schemas.microsoft.com/office/drawing/2014/main" id="{E2E11BCC-86BE-030C-CD75-011128D63174}"/>
              </a:ext>
            </a:extLst>
          </p:cNvPr>
          <p:cNvSpPr/>
          <p:nvPr/>
        </p:nvSpPr>
        <p:spPr>
          <a:xfrm rot="10800000">
            <a:off x="6610349" y="3209925"/>
            <a:ext cx="161925" cy="2257425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7" name="Nyíl: lefelé mutató 16">
            <a:extLst>
              <a:ext uri="{FF2B5EF4-FFF2-40B4-BE49-F238E27FC236}">
                <a16:creationId xmlns:a16="http://schemas.microsoft.com/office/drawing/2014/main" id="{4062BE70-1C48-65E9-9B83-90373A96A760}"/>
              </a:ext>
            </a:extLst>
          </p:cNvPr>
          <p:cNvSpPr/>
          <p:nvPr/>
        </p:nvSpPr>
        <p:spPr>
          <a:xfrm rot="5400000">
            <a:off x="9715564" y="4840353"/>
            <a:ext cx="176083" cy="1262063"/>
          </a:xfrm>
          <a:prstGeom prst="downArrow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9" name="Kép 8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6E6F8F1-DA97-BF0D-695C-6E4B7BAC96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72400" y="1779983"/>
            <a:ext cx="4265612" cy="24603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Tartalom helye 2">
            <a:extLst>
              <a:ext uri="{FF2B5EF4-FFF2-40B4-BE49-F238E27FC236}">
                <a16:creationId xmlns:a16="http://schemas.microsoft.com/office/drawing/2014/main" id="{29EB6CB1-4603-CAB6-F1E5-14875AEF8A06}"/>
              </a:ext>
            </a:extLst>
          </p:cNvPr>
          <p:cNvSpPr txBox="1">
            <a:spLocks/>
          </p:cNvSpPr>
          <p:nvPr/>
        </p:nvSpPr>
        <p:spPr>
          <a:xfrm>
            <a:off x="11653186" y="1891670"/>
            <a:ext cx="384826" cy="460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3300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53498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 Narrow" panose="020B0606020202030204" pitchFamily="34" charset="0"/>
              <a:buChar char="–"/>
              <a:defRPr sz="2400" kern="1200">
                <a:solidFill>
                  <a:srgbClr val="006600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rgbClr val="0066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5" name="Tartalom helye 2">
            <a:extLst>
              <a:ext uri="{FF2B5EF4-FFF2-40B4-BE49-F238E27FC236}">
                <a16:creationId xmlns:a16="http://schemas.microsoft.com/office/drawing/2014/main" id="{88883E24-5FD3-892D-2654-A101DAD34B09}"/>
              </a:ext>
            </a:extLst>
          </p:cNvPr>
          <p:cNvSpPr txBox="1">
            <a:spLocks/>
          </p:cNvSpPr>
          <p:nvPr/>
        </p:nvSpPr>
        <p:spPr>
          <a:xfrm>
            <a:off x="7276303" y="1873098"/>
            <a:ext cx="384826" cy="460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3300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53498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 Narrow" panose="020B0606020202030204" pitchFamily="34" charset="0"/>
              <a:buChar char="–"/>
              <a:defRPr sz="2400" kern="1200">
                <a:solidFill>
                  <a:srgbClr val="006600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rgbClr val="0066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8" name="Tartalom helye 2">
            <a:extLst>
              <a:ext uri="{FF2B5EF4-FFF2-40B4-BE49-F238E27FC236}">
                <a16:creationId xmlns:a16="http://schemas.microsoft.com/office/drawing/2014/main" id="{E0416445-164A-16E6-643A-AB1CC591A5E4}"/>
              </a:ext>
            </a:extLst>
          </p:cNvPr>
          <p:cNvSpPr txBox="1">
            <a:spLocks/>
          </p:cNvSpPr>
          <p:nvPr/>
        </p:nvSpPr>
        <p:spPr>
          <a:xfrm>
            <a:off x="11653186" y="4402959"/>
            <a:ext cx="384826" cy="46082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rgbClr val="003300"/>
                </a:solidFill>
                <a:latin typeface="Arial Narrow" panose="020B0606020202030204" pitchFamily="34" charset="0"/>
                <a:ea typeface="+mn-ea"/>
                <a:cs typeface="+mn-cs"/>
              </a:defRPr>
            </a:lvl1pPr>
            <a:lvl2pPr marL="534988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 Narrow" panose="020B0606020202030204" pitchFamily="34" charset="0"/>
              <a:buChar char="–"/>
              <a:defRPr sz="2400" kern="1200">
                <a:solidFill>
                  <a:srgbClr val="006600"/>
                </a:solidFill>
                <a:latin typeface="Arial Narrow" panose="020B0606020202030204" pitchFamily="34" charset="0"/>
                <a:ea typeface="+mn-ea"/>
                <a:cs typeface="+mn-cs"/>
              </a:defRPr>
            </a:lvl2pPr>
            <a:lvl3pPr marL="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Tx/>
              <a:buNone/>
              <a:defRPr sz="1800" kern="1200">
                <a:solidFill>
                  <a:srgbClr val="006600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hu-HU" sz="3200" b="1" dirty="0">
                <a:solidFill>
                  <a:srgbClr val="FF0000"/>
                </a:solidFill>
              </a:rPr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65310020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06DEB5-F7C4-1781-F196-22CEE2E3DC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3FBF18-65B6-3B87-B4FD-F31D96BD71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vector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3E8B33A-72D9-A29D-12DE-7921780574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707282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hide the </a:t>
            </a:r>
            <a:r>
              <a:rPr lang="en-US" noProof="0" dirty="0" err="1"/>
              <a:t>rasters</a:t>
            </a:r>
            <a:r>
              <a:rPr lang="en-US" noProof="0" dirty="0"/>
              <a:t> of </a:t>
            </a:r>
            <a:r>
              <a:rPr lang="en-US" i="1" noProof="0" dirty="0"/>
              <a:t>base rock</a:t>
            </a:r>
            <a:r>
              <a:rPr lang="en-US" noProof="0" dirty="0"/>
              <a:t> and </a:t>
            </a:r>
            <a:r>
              <a:rPr lang="en-US" i="1" noProof="0" dirty="0"/>
              <a:t>NÖSZTÉP land cover</a:t>
            </a:r>
            <a:endParaRPr lang="en-US" noProof="0" dirty="0"/>
          </a:p>
          <a:p>
            <a:pPr lvl="1"/>
            <a:r>
              <a:rPr lang="en-US" noProof="0" dirty="0"/>
              <a:t>drag-and-drop the 3 shapefiles (</a:t>
            </a:r>
            <a:r>
              <a:rPr lang="en-US" i="1" noProof="0" dirty="0"/>
              <a:t>water bodies</a:t>
            </a:r>
            <a:r>
              <a:rPr lang="en-US" noProof="0" dirty="0"/>
              <a:t>, </a:t>
            </a:r>
            <a:r>
              <a:rPr lang="en-US" i="1" noProof="0" dirty="0"/>
              <a:t>railways</a:t>
            </a:r>
            <a:r>
              <a:rPr lang="en-US" noProof="0" dirty="0"/>
              <a:t>, </a:t>
            </a:r>
            <a:r>
              <a:rPr lang="en-US" i="1" noProof="0" dirty="0"/>
              <a:t>points of interest</a:t>
            </a:r>
            <a:r>
              <a:rPr lang="en-US" noProof="0" dirty="0"/>
              <a:t>)</a:t>
            </a:r>
          </a:p>
          <a:p>
            <a:pPr lvl="1"/>
            <a:r>
              <a:rPr lang="en-US" noProof="0" dirty="0"/>
              <a:t>the .</a:t>
            </a:r>
            <a:r>
              <a:rPr lang="en-US" noProof="0" dirty="0" err="1"/>
              <a:t>shp</a:t>
            </a:r>
            <a:r>
              <a:rPr lang="en-US" noProof="0" dirty="0"/>
              <a:t> file should be dragged (the other ones are auxiliary files)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4907F74-A64D-A013-E664-44C79E6A4C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F351772D-F5B1-AD9D-1953-C64EB217BA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45482" y="1384300"/>
            <a:ext cx="4503679" cy="47545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844329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5B5B62B-0A4F-628A-B9B6-42F3282329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DC8D63E-56AE-82E9-7CF1-CAB3012E79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publicly available</a:t>
            </a:r>
          </a:p>
          <a:p>
            <a:pPr lvl="1"/>
            <a:r>
              <a:rPr lang="en-US" noProof="0" dirty="0"/>
              <a:t>free and open-source</a:t>
            </a:r>
          </a:p>
          <a:p>
            <a:pPr lvl="1"/>
            <a:r>
              <a:rPr lang="en-US" noProof="0" dirty="0"/>
              <a:t>available under multiple operating systems (Windows, macOS, Linux)</a:t>
            </a:r>
          </a:p>
          <a:p>
            <a:pPr lvl="1"/>
            <a:r>
              <a:rPr lang="en-US" noProof="0" dirty="0"/>
              <a:t>multilingual</a:t>
            </a:r>
          </a:p>
          <a:p>
            <a:r>
              <a:rPr lang="en-US" noProof="0" dirty="0"/>
              <a:t>developed by an international community</a:t>
            </a:r>
          </a:p>
          <a:p>
            <a:pPr lvl="1"/>
            <a:r>
              <a:rPr lang="en-US" noProof="0" dirty="0"/>
              <a:t>continuously updated</a:t>
            </a:r>
          </a:p>
          <a:p>
            <a:pPr lvl="1"/>
            <a:r>
              <a:rPr lang="en-US" noProof="0" dirty="0"/>
              <a:t>extensive support (comprehensive</a:t>
            </a:r>
            <a:br>
              <a:rPr lang="en-US" noProof="0" dirty="0"/>
            </a:br>
            <a:r>
              <a:rPr lang="en-US" noProof="0" dirty="0"/>
              <a:t>documentation, forums, training materials,</a:t>
            </a:r>
            <a:br>
              <a:rPr lang="en-US" noProof="0" dirty="0"/>
            </a:br>
            <a:r>
              <a:rPr lang="en-US" noProof="0" dirty="0"/>
              <a:t>user community)</a:t>
            </a:r>
          </a:p>
          <a:p>
            <a:r>
              <a:rPr lang="en-US" noProof="0" dirty="0"/>
              <a:t>modular structure, expandable with plugins</a:t>
            </a:r>
          </a:p>
          <a:p>
            <a:r>
              <a:rPr lang="en-US" noProof="0" dirty="0"/>
              <a:t>implements OGC (Open Geospatial Consortium)</a:t>
            </a:r>
            <a:br>
              <a:rPr lang="en-US" noProof="0" dirty="0"/>
            </a:br>
            <a:r>
              <a:rPr lang="en-US" noProof="0" dirty="0"/>
              <a:t>standards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30A9EE3-AD79-A8C8-DD2B-5ABAC28F9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9" name="Kép 8" descr="A képen szöveg, képernyőkép, Betűtípus, Grafika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8E6918AB-59B0-347B-BC33-0BA357C7CE7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46514" y="2867025"/>
            <a:ext cx="5140711" cy="3281363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284213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elektronika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DBA3549-A5AC-1539-D1FB-3DE9BD98E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614" y="145313"/>
            <a:ext cx="4433859" cy="352650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3DC3390-16CD-57E4-810B-166089A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vector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687A12-05DD-1FCE-E02D-608D6F226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783415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i="1" noProof="0" dirty="0"/>
              <a:t>administrative </a:t>
            </a:r>
            <a:r>
              <a:rPr lang="en-US" i="1" noProof="0" dirty="0" err="1"/>
              <a:t>polygons.gpkg</a:t>
            </a:r>
            <a:r>
              <a:rPr lang="en-US" noProof="0" dirty="0"/>
              <a:t>: drag-and-drop, then select the layer "municipal area"</a:t>
            </a:r>
          </a:p>
          <a:p>
            <a:pPr lvl="1"/>
            <a:r>
              <a:rPr lang="en-US" noProof="0" dirty="0"/>
              <a:t>hide it</a:t>
            </a:r>
          </a:p>
          <a:p>
            <a:pPr lvl="1"/>
            <a:r>
              <a:rPr lang="en-US" i="1" noProof="0" dirty="0"/>
              <a:t>hike - </a:t>
            </a:r>
            <a:r>
              <a:rPr lang="en-US" i="1" noProof="0" dirty="0" err="1"/>
              <a:t>Dorog.kml</a:t>
            </a:r>
            <a:r>
              <a:rPr lang="en-US" noProof="0" dirty="0"/>
              <a:t>: add it, select its only one layer (of type </a:t>
            </a:r>
            <a:r>
              <a:rPr lang="en-US" noProof="0" dirty="0" err="1"/>
              <a:t>LineString</a:t>
            </a:r>
            <a:r>
              <a:rPr lang="en-US" noProof="0" dirty="0"/>
              <a:t>)</a:t>
            </a:r>
          </a:p>
          <a:p>
            <a:pPr lvl="1"/>
            <a:r>
              <a:rPr lang="en-US" noProof="0" dirty="0"/>
              <a:t>coordinate reference system of the layer and the project differs </a:t>
            </a:r>
            <a:r>
              <a:rPr lang="en-US" noProof="0" dirty="0">
                <a:sym typeface="Wingdings" panose="05000000000000000000" pitchFamily="2" charset="2"/>
              </a:rPr>
              <a:t> press OK in the popup window</a:t>
            </a:r>
          </a:p>
          <a:p>
            <a:pPr lvl="1"/>
            <a:endParaRPr lang="en-US" noProof="0" dirty="0"/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1009C11-530E-3AFC-2E98-9E3E50D5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12" name="Kép 11" descr="A képen szöveg, képernyőkép, diagram, Párhuzamo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02EE85A-5A58-94DC-1A97-E6F4EF6D67E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21614" y="3843223"/>
            <a:ext cx="4433859" cy="278567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92936797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Kép 5" descr="A képen szöveg, elektronika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0D0AFAE-D7AA-CB1A-6815-D09B833AF3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1615" y="1422400"/>
            <a:ext cx="4433859" cy="3627703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B3DC3390-16CD-57E4-810B-166089A57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vector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0687A12-05DD-1FCE-E02D-608D6F2268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783415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i="1" noProof="0" dirty="0"/>
              <a:t>hike - </a:t>
            </a:r>
            <a:r>
              <a:rPr lang="en-US" i="1" noProof="0" dirty="0" err="1"/>
              <a:t>Kesztölc.gpx</a:t>
            </a:r>
            <a:r>
              <a:rPr lang="en-US" noProof="0" dirty="0"/>
              <a:t>: add, select </a:t>
            </a:r>
            <a:r>
              <a:rPr lang="en-US" noProof="0" dirty="0" err="1"/>
              <a:t>LineStringZ</a:t>
            </a:r>
            <a:r>
              <a:rPr lang="en-US" noProof="0" dirty="0"/>
              <a:t> layer containing one element</a:t>
            </a:r>
          </a:p>
          <a:p>
            <a:pPr lvl="1"/>
            <a:endParaRPr lang="en-US" noProof="0" dirty="0"/>
          </a:p>
          <a:p>
            <a:pPr lvl="1"/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1009C11-530E-3AFC-2E98-9E3E50D544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70441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CC6D47C-53C8-89E9-32A8-425AB35331B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B6CAD03-8282-511F-F48C-754A309FF9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050" y="1384300"/>
            <a:ext cx="3712479" cy="11946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F7BF41B-4B6E-03D8-8E7A-DB7FA0EAEE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vector from non-spatial dataset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6CE792B-BB68-3D47-F10E-5A2F792223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62850" cy="4754563"/>
          </a:xfrm>
        </p:spPr>
        <p:txBody>
          <a:bodyPr/>
          <a:lstStyle/>
          <a:p>
            <a:r>
              <a:rPr lang="en-US" noProof="0" dirty="0"/>
              <a:t>creating/adding vector layer from non-spatial dataset</a:t>
            </a:r>
          </a:p>
          <a:p>
            <a:pPr lvl="1"/>
            <a:r>
              <a:rPr lang="en-US" noProof="0" dirty="0"/>
              <a:t>Layer &gt; Add Layer &gt; Add Delimited Text Layer…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open </a:t>
            </a:r>
            <a:r>
              <a:rPr lang="en-US" i="1" noProof="0" dirty="0"/>
              <a:t>airports.csv </a:t>
            </a:r>
            <a:r>
              <a:rPr lang="en-US" noProof="0" dirty="0"/>
              <a:t>in a text editor</a:t>
            </a:r>
          </a:p>
          <a:p>
            <a:pPr lvl="1"/>
            <a:r>
              <a:rPr lang="en-US" noProof="0" dirty="0"/>
              <a:t>add it from the menu</a:t>
            </a:r>
          </a:p>
          <a:p>
            <a:pPr lvl="1"/>
            <a:r>
              <a:rPr lang="en-US" noProof="0" dirty="0"/>
              <a:t>pay attention to the following: encoding, file format: CSV, header row, decimal, point coordinates, coordinate columns (order!), coordinate system</a:t>
            </a:r>
          </a:p>
          <a:p>
            <a:pPr lvl="1"/>
            <a:r>
              <a:rPr lang="en-US" noProof="0" dirty="0"/>
              <a:t>zoom to the layer (right-click in the layer manager &gt; Zoom to Layer(s)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C5E8045-750C-4F47-149A-650B43E2DA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9" name="Kép 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6CB5110-7564-CD3F-F86A-40D3D5FB985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49" y="2667793"/>
            <a:ext cx="3712480" cy="4102951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72273212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27A279-529E-317E-8640-2EB7B1344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Betűtípus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410F301-820E-A6C6-9804-5A2F4ECD20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01050" y="1384300"/>
            <a:ext cx="3712479" cy="119463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12C1E4A-076D-04C1-7BB1-DA3AE857EF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vector from non-spatial dataset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78C4F0E6-7982-4F96-9CD0-CE652D4FA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562850" cy="4754563"/>
          </a:xfrm>
        </p:spPr>
        <p:txBody>
          <a:bodyPr/>
          <a:lstStyle/>
          <a:p>
            <a:r>
              <a:rPr lang="en-US" noProof="0" dirty="0"/>
              <a:t>creating/adding vector layer from non-spatial dataset</a:t>
            </a:r>
          </a:p>
          <a:p>
            <a:pPr lvl="1"/>
            <a:r>
              <a:rPr lang="en-US" noProof="0" dirty="0"/>
              <a:t>Layer &gt; Add Layer &gt; Add Delimited Text Layer…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open </a:t>
            </a:r>
            <a:r>
              <a:rPr lang="en-US" i="1" noProof="0" dirty="0"/>
              <a:t>airports.csv </a:t>
            </a:r>
            <a:r>
              <a:rPr lang="en-US" noProof="0" dirty="0"/>
              <a:t>in a text editor</a:t>
            </a:r>
          </a:p>
          <a:p>
            <a:pPr lvl="1"/>
            <a:r>
              <a:rPr lang="en-US" noProof="0" dirty="0"/>
              <a:t>add it from the menu</a:t>
            </a:r>
          </a:p>
          <a:p>
            <a:pPr lvl="1"/>
            <a:r>
              <a:rPr lang="en-US" noProof="0" dirty="0"/>
              <a:t>pay attention to the following: </a:t>
            </a:r>
            <a:r>
              <a:rPr lang="en-US" noProof="0" dirty="0">
                <a:solidFill>
                  <a:srgbClr val="FF0000"/>
                </a:solidFill>
              </a:rPr>
              <a:t>encoding, file format: CSV, header row, decimal, point coordinates, coordinate columns (order!), coordinate system</a:t>
            </a:r>
          </a:p>
          <a:p>
            <a:pPr lvl="1"/>
            <a:r>
              <a:rPr lang="en-US" noProof="0" dirty="0"/>
              <a:t>zoom to the layer (right-click in the layer manager &gt; Zoom to Layer(s)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865466D9-09E6-4576-2788-387873191E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9" name="Kép 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E0BFCE1-77C9-7BCA-E492-D58B916B015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01049" y="2667793"/>
            <a:ext cx="3712480" cy="410295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9249869D-E935-4C93-9970-4D28E1963395}"/>
              </a:ext>
            </a:extLst>
          </p:cNvPr>
          <p:cNvSpPr/>
          <p:nvPr/>
        </p:nvSpPr>
        <p:spPr>
          <a:xfrm>
            <a:off x="10050780" y="2837380"/>
            <a:ext cx="2062749" cy="123826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dirty="0"/>
              <a:t>0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3BD1A457-02A1-6A20-D3F5-CACF1209545C}"/>
              </a:ext>
            </a:extLst>
          </p:cNvPr>
          <p:cNvSpPr/>
          <p:nvPr/>
        </p:nvSpPr>
        <p:spPr>
          <a:xfrm>
            <a:off x="8476344" y="3196311"/>
            <a:ext cx="1117236" cy="14220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8" name="Téglalap 7">
            <a:extLst>
              <a:ext uri="{FF2B5EF4-FFF2-40B4-BE49-F238E27FC236}">
                <a16:creationId xmlns:a16="http://schemas.microsoft.com/office/drawing/2014/main" id="{385E808C-2E4B-8C5D-B3B9-87F9B061245A}"/>
              </a:ext>
            </a:extLst>
          </p:cNvPr>
          <p:cNvSpPr/>
          <p:nvPr/>
        </p:nvSpPr>
        <p:spPr>
          <a:xfrm>
            <a:off x="8476344" y="4154924"/>
            <a:ext cx="1205817" cy="1456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0" name="Téglalap 9">
            <a:extLst>
              <a:ext uri="{FF2B5EF4-FFF2-40B4-BE49-F238E27FC236}">
                <a16:creationId xmlns:a16="http://schemas.microsoft.com/office/drawing/2014/main" id="{F062F0E3-6B47-7A1F-E082-A8DD73FEC875}"/>
              </a:ext>
            </a:extLst>
          </p:cNvPr>
          <p:cNvSpPr/>
          <p:nvPr/>
        </p:nvSpPr>
        <p:spPr>
          <a:xfrm>
            <a:off x="8476344" y="5194318"/>
            <a:ext cx="941976" cy="1396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8B83D884-99AA-0545-5774-982B1A9311A3}"/>
              </a:ext>
            </a:extLst>
          </p:cNvPr>
          <p:cNvSpPr/>
          <p:nvPr/>
        </p:nvSpPr>
        <p:spPr>
          <a:xfrm>
            <a:off x="9682160" y="5133975"/>
            <a:ext cx="1195389" cy="35242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D72DF72A-40A6-FF48-C385-13AE488DFA34}"/>
              </a:ext>
            </a:extLst>
          </p:cNvPr>
          <p:cNvSpPr/>
          <p:nvPr/>
        </p:nvSpPr>
        <p:spPr>
          <a:xfrm flipV="1">
            <a:off x="9682160" y="5575256"/>
            <a:ext cx="2371728" cy="21241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C757D7EA-9676-A31A-DD9D-22AAD34DB96E}"/>
              </a:ext>
            </a:extLst>
          </p:cNvPr>
          <p:cNvSpPr/>
          <p:nvPr/>
        </p:nvSpPr>
        <p:spPr>
          <a:xfrm>
            <a:off x="10227467" y="3979547"/>
            <a:ext cx="1281113" cy="14561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0009648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FE2963F-F422-FADA-100D-CC14213CB3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non-spatial dataset as simple table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257CBF0-2BA8-B354-61D8-1F36B0EE4E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drag-and-drop (from Browser panel or other software)</a:t>
            </a:r>
          </a:p>
          <a:p>
            <a:r>
              <a:rPr lang="en-US" noProof="0" dirty="0"/>
              <a:t>or using the previous method, but select "No geometry (attribute only table)" instead of "Point coordinates"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drag-and-drop </a:t>
            </a:r>
            <a:r>
              <a:rPr lang="en-US" i="1" noProof="0" dirty="0"/>
              <a:t>educational </a:t>
            </a:r>
            <a:r>
              <a:rPr lang="en-US" i="1" noProof="0" dirty="0" err="1"/>
              <a:t>data.dbf</a:t>
            </a:r>
            <a:r>
              <a:rPr lang="en-US" i="1" noProof="0" dirty="0"/>
              <a:t> </a:t>
            </a:r>
            <a:r>
              <a:rPr lang="en-US" noProof="0" dirty="0"/>
              <a:t>and </a:t>
            </a:r>
            <a:r>
              <a:rPr lang="en-US" i="1" noProof="0" dirty="0"/>
              <a:t>land cover categories.xlsx </a:t>
            </a:r>
            <a:r>
              <a:rPr lang="en-US" noProof="0" dirty="0"/>
              <a:t>files 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627BF3F-D64C-5C04-37C9-40F3C8776C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04367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Betűtípus, so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3EBA23B-1E50-27A8-56CD-841CBCAC0AD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16663" y="214605"/>
            <a:ext cx="3781161" cy="74551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F12A05B-4E5E-33CF-B769-34504DBED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online service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1F44E47-88C6-98EA-836F-A682229885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7538884" cy="4754563"/>
          </a:xfrm>
        </p:spPr>
        <p:txBody>
          <a:bodyPr/>
          <a:lstStyle/>
          <a:p>
            <a:r>
              <a:rPr lang="en-US" noProof="0" dirty="0"/>
              <a:t>adding online/server services</a:t>
            </a:r>
          </a:p>
          <a:p>
            <a:pPr lvl="1"/>
            <a:r>
              <a:rPr lang="en-US" noProof="0" dirty="0"/>
              <a:t>Layer &gt; Add Layer &gt; Add XYZ Layer…</a:t>
            </a:r>
          </a:p>
          <a:p>
            <a:pPr lvl="1"/>
            <a:r>
              <a:rPr lang="en-US" noProof="0" dirty="0"/>
              <a:t>Layer &gt; Add Layer &gt; Add WMS/WMTS Layer…</a:t>
            </a:r>
          </a:p>
          <a:p>
            <a:pPr lvl="1"/>
            <a:r>
              <a:rPr lang="en-US" noProof="0" dirty="0"/>
              <a:t>New, OK, select, Add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XYZ, New, </a:t>
            </a:r>
            <a:r>
              <a:rPr lang="en-US" noProof="0" dirty="0" err="1"/>
              <a:t>OpenTopoMap</a:t>
            </a:r>
            <a:r>
              <a:rPr lang="en-US" noProof="0" dirty="0"/>
              <a:t>, https://a.tile.opentopomap.org/{z}/{x}/{y}.png</a:t>
            </a:r>
          </a:p>
          <a:p>
            <a:pPr lvl="1"/>
            <a:r>
              <a:rPr lang="en-US" noProof="0" dirty="0"/>
              <a:t>move to the bottom of the layer manager</a:t>
            </a:r>
          </a:p>
          <a:p>
            <a:pPr lvl="1"/>
            <a:r>
              <a:rPr lang="en-US" noProof="0" dirty="0"/>
              <a:t>WMS, New, </a:t>
            </a:r>
            <a:r>
              <a:rPr lang="en-US" noProof="0" dirty="0" err="1"/>
              <a:t>SzTFH's</a:t>
            </a:r>
            <a:r>
              <a:rPr lang="en-US" noProof="0" dirty="0"/>
              <a:t> geological WMS, https://map.hugeo.hu/arcgis/services/atlasz200/atlasz200/MapServer/WMSServer</a:t>
            </a:r>
          </a:p>
          <a:p>
            <a:pPr lvl="1"/>
            <a:r>
              <a:rPr lang="en-US" noProof="0" dirty="0"/>
              <a:t>Connect, 0/"</a:t>
            </a:r>
            <a:r>
              <a:rPr lang="en-US" noProof="0" dirty="0" err="1"/>
              <a:t>Felszíni</a:t>
            </a:r>
            <a:r>
              <a:rPr lang="en-US" noProof="0" dirty="0"/>
              <a:t> </a:t>
            </a:r>
            <a:r>
              <a:rPr lang="en-US" noProof="0" dirty="0" err="1"/>
              <a:t>földtan</a:t>
            </a:r>
            <a:r>
              <a:rPr lang="en-US" noProof="0" dirty="0"/>
              <a:t>", Add</a:t>
            </a:r>
          </a:p>
          <a:p>
            <a:pPr lvl="1"/>
            <a:endParaRPr lang="en-US" noProof="0" dirty="0"/>
          </a:p>
          <a:p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3B200E63-4BE4-261B-B7C5-2AC1F3A5A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9" name="Kép 8" descr="A képen szöveg, képernyőkép, képernyő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526C59F-092B-9FF4-8C71-5ADB87CE098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316662" y="1046347"/>
            <a:ext cx="3781161" cy="90568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1" name="Kép 10" descr="A képen szöveg, képernyőkép, szám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00E822A-8EE0-EF74-0889-0234272256B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16662" y="2038253"/>
            <a:ext cx="3781161" cy="411241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26032834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B0A76CB-A30D-4496-5850-BF78A13AC0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Adding layers – online service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86D8954-1CFB-A79F-55D0-5D544812F6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7" name="Kép 6" descr="A képen térkép, szöveg, atlasz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56766450-D4F1-BDBC-E4EF-8C6F1FA5BF1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1253966"/>
            <a:ext cx="12191999" cy="4983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4193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2702C3-2336-9704-1C2B-905326B3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Managing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D601D5-DED0-3090-09F8-6FA0BFCA324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9077326" cy="4754563"/>
          </a:xfrm>
        </p:spPr>
        <p:txBody>
          <a:bodyPr/>
          <a:lstStyle/>
          <a:p>
            <a:r>
              <a:rPr lang="en-US" noProof="0" dirty="0"/>
              <a:t>layer's visibility and order</a:t>
            </a:r>
          </a:p>
          <a:p>
            <a:r>
              <a:rPr lang="en-US" noProof="0" dirty="0"/>
              <a:t>group of layers</a:t>
            </a:r>
          </a:p>
          <a:p>
            <a:r>
              <a:rPr lang="en-US" noProof="0" dirty="0"/>
              <a:t>zoom to layer or layer group (right-click &gt; Zoom to Layer(s)/Group)</a:t>
            </a:r>
          </a:p>
          <a:p>
            <a:r>
              <a:rPr lang="en-US" noProof="0" dirty="0"/>
              <a:t>rename (right-click &gt; Rename Layer/Group)</a:t>
            </a:r>
          </a:p>
          <a:p>
            <a:r>
              <a:rPr lang="en-US" noProof="0" dirty="0"/>
              <a:t>delete (right-click &gt; Remove Layer/Group)</a:t>
            </a:r>
          </a:p>
          <a:p>
            <a:pPr lvl="1"/>
            <a:r>
              <a:rPr lang="en-US" noProof="0" dirty="0"/>
              <a:t>this only deletes the layer, not the file!</a:t>
            </a:r>
          </a:p>
          <a:p>
            <a:r>
              <a:rPr lang="en-US" noProof="0" dirty="0"/>
              <a:t>layer properties (right-click &gt; Properties…)</a:t>
            </a:r>
          </a:p>
          <a:p>
            <a:r>
              <a:rPr lang="en-US" noProof="0" dirty="0"/>
              <a:t>attribute table (right-click &gt; Open Attribute Table)</a:t>
            </a:r>
          </a:p>
          <a:p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0D57C1-16FE-A944-2DCC-4FAF385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7D106E95-C620-6E13-FC77-02CCBCFEB4A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043333" y="1422400"/>
            <a:ext cx="4022454" cy="4191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Téglalap 5">
            <a:extLst>
              <a:ext uri="{FF2B5EF4-FFF2-40B4-BE49-F238E27FC236}">
                <a16:creationId xmlns:a16="http://schemas.microsoft.com/office/drawing/2014/main" id="{61931890-7DEC-D797-B701-A15DBA39A441}"/>
              </a:ext>
            </a:extLst>
          </p:cNvPr>
          <p:cNvSpPr/>
          <p:nvPr/>
        </p:nvSpPr>
        <p:spPr>
          <a:xfrm>
            <a:off x="8514445" y="1422400"/>
            <a:ext cx="400956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FBCEABB9-E2D9-C045-4DAD-0D5634907C33}"/>
              </a:ext>
            </a:extLst>
          </p:cNvPr>
          <p:cNvSpPr/>
          <p:nvPr/>
        </p:nvSpPr>
        <p:spPr>
          <a:xfrm>
            <a:off x="11162847" y="1422400"/>
            <a:ext cx="400956" cy="4191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4B0D746-3468-C007-1F9A-56BD03EFB39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0196232" y="1952624"/>
            <a:ext cx="1869556" cy="422433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2417047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82702C3-2336-9704-1C2B-905326B3F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Managing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DD601D5-DED0-3090-09F8-6FA0BFCA32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keep visible only these three layers: </a:t>
            </a:r>
            <a:r>
              <a:rPr lang="en-US" i="1" noProof="0" dirty="0"/>
              <a:t>points of interest, railways, </a:t>
            </a:r>
            <a:r>
              <a:rPr lang="en-US" i="1" noProof="0" dirty="0" err="1"/>
              <a:t>OpenTopoMap</a:t>
            </a:r>
            <a:endParaRPr lang="en-US" i="1" noProof="0" dirty="0"/>
          </a:p>
          <a:p>
            <a:pPr lvl="1"/>
            <a:r>
              <a:rPr lang="en-US" noProof="0" dirty="0"/>
              <a:t>move the other layers to a new group called "not needed"</a:t>
            </a:r>
          </a:p>
          <a:p>
            <a:pPr lvl="1"/>
            <a:r>
              <a:rPr lang="en-US" noProof="0" dirty="0"/>
              <a:t>rename the three layers</a:t>
            </a:r>
          </a:p>
          <a:p>
            <a:pPr lvl="1"/>
            <a:r>
              <a:rPr lang="en-US" noProof="0" dirty="0"/>
              <a:t>zoom to the railway network</a:t>
            </a:r>
          </a:p>
          <a:p>
            <a:endParaRPr lang="en-US" noProof="0" dirty="0"/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A0D57C1-16FE-A944-2DCC-4FAF385961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térkép, atlasz, diagra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09E38F9-9673-6773-ACF8-DD70246552B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491343" y="3461657"/>
            <a:ext cx="10560412" cy="265611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89068018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E5D1F74-6061-B0C7-6C87-056A711561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Managing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F85ECC3-D661-5AD1-5FD3-42A7A4FEED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62873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delete the </a:t>
            </a:r>
            <a:r>
              <a:rPr lang="en-US" i="1" noProof="0" dirty="0"/>
              <a:t>airports</a:t>
            </a:r>
            <a:r>
              <a:rPr lang="en-US" noProof="0" dirty="0"/>
              <a:t> layer</a:t>
            </a:r>
          </a:p>
          <a:p>
            <a:pPr lvl="1"/>
            <a:r>
              <a:rPr lang="en-US" noProof="0" dirty="0"/>
              <a:t>check the properties (Information, Symbology) of </a:t>
            </a:r>
            <a:r>
              <a:rPr lang="en-US" i="1" noProof="0" dirty="0"/>
              <a:t>railway network</a:t>
            </a:r>
            <a:endParaRPr lang="en-US" noProof="0" dirty="0"/>
          </a:p>
          <a:p>
            <a:pPr lvl="1"/>
            <a:r>
              <a:rPr lang="en-US" noProof="0" dirty="0"/>
              <a:t>open the attribute table of </a:t>
            </a:r>
            <a:r>
              <a:rPr lang="en-US" i="1" noProof="0" dirty="0"/>
              <a:t>POIs</a:t>
            </a:r>
            <a:r>
              <a:rPr lang="en-US" noProof="0" dirty="0"/>
              <a:t> (spatial dataset)</a:t>
            </a:r>
          </a:p>
          <a:p>
            <a:pPr lvl="1"/>
            <a:r>
              <a:rPr lang="en-US" noProof="0" dirty="0"/>
              <a:t>open the attribute table of </a:t>
            </a:r>
            <a:r>
              <a:rPr lang="en-US" i="1" noProof="0" dirty="0"/>
              <a:t>educational data </a:t>
            </a:r>
            <a:r>
              <a:rPr lang="en-US" noProof="0" dirty="0"/>
              <a:t>(non-spatial dataset)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52914B3-A5B7-C799-F87D-195C233B0A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422C332-C061-2B52-BF7A-CBF27058C5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46" y="116283"/>
            <a:ext cx="3499985" cy="23573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9E83925-570A-D3C9-F540-791BFB5DFC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446" y="2612519"/>
            <a:ext cx="3499985" cy="20808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öveg, képernyőkép, szám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331FB8B-831E-6E92-C9F8-BB61F3734F0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7446" y="4837667"/>
            <a:ext cx="3499985" cy="190404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1433567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2512D84-DEEF-C01A-4BEF-1A27F3DC43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EDB8C00-BD15-1B7F-0EC1-BDF4B4F135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53350" cy="4754563"/>
          </a:xfrm>
        </p:spPr>
        <p:txBody>
          <a:bodyPr/>
          <a:lstStyle/>
          <a:p>
            <a:r>
              <a:rPr lang="en-US" noProof="0" dirty="0"/>
              <a:t>numerous books, documentation, and teaching materials are available</a:t>
            </a:r>
          </a:p>
          <a:p>
            <a:pPr lvl="1"/>
            <a:r>
              <a:rPr lang="en-US" noProof="0" dirty="0"/>
              <a:t>mainly in English, but some in local languages (or mixed)</a:t>
            </a:r>
          </a:p>
          <a:p>
            <a:r>
              <a:rPr lang="en-US" noProof="0" dirty="0"/>
              <a:t>some useful links</a:t>
            </a:r>
          </a:p>
          <a:p>
            <a:pPr lvl="1"/>
            <a:r>
              <a:rPr lang="en-US" noProof="0" dirty="0"/>
              <a:t>qgis.org/resources/hub/</a:t>
            </a:r>
          </a:p>
          <a:p>
            <a:pPr lvl="1"/>
            <a:r>
              <a:rPr lang="en-US" noProof="0" dirty="0"/>
              <a:t>qgis.org/resources/books/</a:t>
            </a:r>
          </a:p>
          <a:p>
            <a:pPr lvl="1"/>
            <a:r>
              <a:rPr lang="en-US" noProof="0" dirty="0"/>
              <a:t>docs.qgis.org/3.28/hu/docs/</a:t>
            </a:r>
            <a:r>
              <a:rPr lang="en-US" noProof="0" dirty="0" err="1"/>
              <a:t>gentle_gis_introduction</a:t>
            </a:r>
            <a:r>
              <a:rPr lang="en-US" noProof="0" dirty="0"/>
              <a:t>/index.html</a:t>
            </a:r>
          </a:p>
          <a:p>
            <a:pPr lvl="1"/>
            <a:r>
              <a:rPr lang="en-US" noProof="0" dirty="0"/>
              <a:t>docs.qgis.org/3.28/hu/docs/</a:t>
            </a:r>
            <a:r>
              <a:rPr lang="en-US" noProof="0" dirty="0" err="1"/>
              <a:t>training_manual</a:t>
            </a:r>
            <a:r>
              <a:rPr lang="en-US" noProof="0" dirty="0"/>
              <a:t>/index.html</a:t>
            </a:r>
          </a:p>
          <a:p>
            <a:pPr lvl="1"/>
            <a:r>
              <a:rPr lang="en-US" noProof="0" dirty="0"/>
              <a:t>docs.qgis.org/3.28/hu/docs/</a:t>
            </a:r>
            <a:r>
              <a:rPr lang="en-US" noProof="0" dirty="0" err="1"/>
              <a:t>user_manual</a:t>
            </a:r>
            <a:r>
              <a:rPr lang="en-US" noProof="0" dirty="0"/>
              <a:t>/index.html</a:t>
            </a:r>
          </a:p>
          <a:p>
            <a:pPr lvl="1"/>
            <a:r>
              <a:rPr lang="en-US" noProof="0" dirty="0"/>
              <a:t>qgis.org/resources/support/</a:t>
            </a:r>
          </a:p>
          <a:p>
            <a:r>
              <a:rPr lang="en-US" noProof="0" dirty="0"/>
              <a:t>the material covered in class is sufficient to complete the course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4796FCD-B409-6887-0DC3-2FB299DCC6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CA8CB4AD-F5F8-DFE7-F337-FE17E0C73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91550" y="1365646"/>
            <a:ext cx="3494133" cy="475517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 descr="A képen szöveg, térkép, diagram, képernyőkép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EF321364-9D4C-D64B-C246-4551821EF4D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9192" y="1679071"/>
            <a:ext cx="1432872" cy="2064162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poszter, Grafikus tervezé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4F91AA2-946F-1F51-9387-C208D007317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02843" y="2949277"/>
            <a:ext cx="1432872" cy="186591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öveg, térkép, atlasz, Betűtípus látható&#10;&#10;Előfordulhat, hogy a mesterséges intelligencia által létrehozott tartalom helytelen.">
            <a:extLst>
              <a:ext uri="{FF2B5EF4-FFF2-40B4-BE49-F238E27FC236}">
                <a16:creationId xmlns:a16="http://schemas.microsoft.com/office/drawing/2014/main" id="{90C48BF6-3CEA-1D1B-127C-735B92C1F70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9192" y="4158743"/>
            <a:ext cx="1432872" cy="1859992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096320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A475CD5-315D-5010-E2BD-F920A4291F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A4B2FC-788D-96C6-0453-987CE77374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Managing layers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7E2D3D7-5454-9A41-673C-6E7EC4C523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762873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delete the </a:t>
            </a:r>
            <a:r>
              <a:rPr lang="en-US" i="1" noProof="0" dirty="0"/>
              <a:t>airports</a:t>
            </a:r>
            <a:r>
              <a:rPr lang="en-US" noProof="0" dirty="0"/>
              <a:t> layer</a:t>
            </a:r>
          </a:p>
          <a:p>
            <a:pPr lvl="1"/>
            <a:r>
              <a:rPr lang="en-US" noProof="0" dirty="0"/>
              <a:t>check the properties (Information, </a:t>
            </a:r>
            <a:r>
              <a:rPr lang="en-US" noProof="0" dirty="0">
                <a:solidFill>
                  <a:srgbClr val="FF0000"/>
                </a:solidFill>
              </a:rPr>
              <a:t>Symbology</a:t>
            </a:r>
            <a:r>
              <a:rPr lang="en-US" noProof="0" dirty="0"/>
              <a:t>) of </a:t>
            </a:r>
            <a:r>
              <a:rPr lang="en-US" i="1" noProof="0" dirty="0"/>
              <a:t>railway network</a:t>
            </a:r>
            <a:endParaRPr lang="en-US" noProof="0" dirty="0"/>
          </a:p>
          <a:p>
            <a:pPr lvl="1"/>
            <a:r>
              <a:rPr lang="en-US" noProof="0" dirty="0"/>
              <a:t>open the attribute table of </a:t>
            </a:r>
            <a:r>
              <a:rPr lang="en-US" i="1" noProof="0" dirty="0"/>
              <a:t>POIs</a:t>
            </a:r>
            <a:r>
              <a:rPr lang="en-US" noProof="0" dirty="0"/>
              <a:t> (spatial dataset)</a:t>
            </a:r>
          </a:p>
          <a:p>
            <a:pPr lvl="1"/>
            <a:r>
              <a:rPr lang="en-US" noProof="0" dirty="0"/>
              <a:t>open the attribute table of </a:t>
            </a:r>
            <a:r>
              <a:rPr lang="en-US" i="1" noProof="0" dirty="0"/>
              <a:t>educational data </a:t>
            </a:r>
            <a:r>
              <a:rPr lang="en-US" noProof="0" dirty="0"/>
              <a:t>(non-spatial dataset)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C8FFCA4-7EA6-3E1D-3872-306D6685D3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2484E28A-155D-B001-8363-7F10A3A99F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97446" y="116283"/>
            <a:ext cx="3499985" cy="235739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Kép 9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FF8B5FF-1CF7-054D-D3D1-C766A6ADCA4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97446" y="2612519"/>
            <a:ext cx="3499985" cy="208088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Kép 11" descr="A képen szöveg, képernyőkép, szám, képernyő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1D3EA63-9E3D-BD0A-D65E-8A0FB974055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597446" y="4837667"/>
            <a:ext cx="3499985" cy="190404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1ED711C-53C2-748E-FC3E-11DA93F393D9}"/>
              </a:ext>
            </a:extLst>
          </p:cNvPr>
          <p:cNvSpPr/>
          <p:nvPr/>
        </p:nvSpPr>
        <p:spPr>
          <a:xfrm rot="1225821">
            <a:off x="4409473" y="1917573"/>
            <a:ext cx="2448107" cy="523220"/>
          </a:xfrm>
          <a:prstGeom prst="rect">
            <a:avLst/>
          </a:prstGeom>
          <a:noFill/>
          <a:ln>
            <a:solidFill>
              <a:srgbClr val="FFC000"/>
            </a:solidFill>
          </a:ln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hu-HU" sz="2800" b="1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– </a:t>
            </a:r>
            <a:r>
              <a:rPr lang="hu-HU" sz="2800" b="1" cap="none" spc="0" dirty="0">
                <a:ln w="10160">
                  <a:solidFill>
                    <a:srgbClr val="FFC000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NEXT WEEK –</a:t>
            </a:r>
          </a:p>
        </p:txBody>
      </p:sp>
    </p:spTree>
    <p:extLst>
      <p:ext uri="{BB962C8B-B14F-4D97-AF65-F5344CB8AC3E}">
        <p14:creationId xmlns:p14="http://schemas.microsoft.com/office/powerpoint/2010/main" val="55171193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EB498D8-0B4F-AED2-DEFB-5EBCEE6C35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6AC6AE9-54FD-E4C7-D0F1-0B87DC6A13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1499760-637A-67EA-036E-70E8CF7A8F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1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F33F7C91-56E2-B3B3-868D-6F450E69D6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62B68CF-6C14-9110-A203-53EF103709F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673230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E1442-383B-2531-45D7-FC2FAE8D191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4B2E7E68-C29D-BE49-6265-250B7DC4634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52376C15-FA31-51FC-589A-201D5DFA85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81FF97D-C8DD-900E-695B-9B24CD6859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03CD30A-57E4-67F1-FACD-30DE5BE1F5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481B020-48E1-AAE1-DCA0-A355042CF18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21938A4A-313F-77FA-179B-D11F2F20974A}"/>
              </a:ext>
            </a:extLst>
          </p:cNvPr>
          <p:cNvSpPr/>
          <p:nvPr/>
        </p:nvSpPr>
        <p:spPr>
          <a:xfrm>
            <a:off x="8928392" y="432683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3E0D376B-4D27-3008-8A32-2B9E038979C2}"/>
              </a:ext>
            </a:extLst>
          </p:cNvPr>
          <p:cNvSpPr/>
          <p:nvPr/>
        </p:nvSpPr>
        <p:spPr>
          <a:xfrm>
            <a:off x="8928392" y="3916530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41435581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45F0C5-14C1-6101-0126-79A14F6758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5DA6DD3-88A0-06D1-A5D4-F83244416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916FC28A-F5B3-40B7-04B8-3793A68F2A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9DA98758-2075-DA26-1B47-9615156FC97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layer name in the case of multi-layer format (e.g., .</a:t>
            </a:r>
            <a:r>
              <a:rPr lang="en-US" noProof="0" dirty="0" err="1">
                <a:solidFill>
                  <a:srgbClr val="FF0000"/>
                </a:solidFill>
              </a:rPr>
              <a:t>gpkg</a:t>
            </a:r>
            <a:r>
              <a:rPr lang="en-US" noProof="0" dirty="0">
                <a:solidFill>
                  <a:srgbClr val="FF0000"/>
                </a:solidFill>
              </a:rPr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87A6CF0-92BA-7B1F-F4DB-5B5FBD171F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C0FB26AA-77A6-2486-D9BC-7BD1A8DA048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17FA4738-BBE8-57CA-F9D0-B84A9BABA0C0}"/>
              </a:ext>
            </a:extLst>
          </p:cNvPr>
          <p:cNvSpPr/>
          <p:nvPr/>
        </p:nvSpPr>
        <p:spPr>
          <a:xfrm>
            <a:off x="8928392" y="595971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58528757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0DC1AE1-F3A2-BC68-BB4B-5B04D50743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62BBBF5E-2B74-C5D4-9D5F-FE6DFCB0D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E96198B-94EF-5057-39B4-592130C0CA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F1B51E3-D7A0-CD9F-F2DB-66336F9778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DAC718D4-BF45-6154-3EAF-9AC53C80AA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1B3049F-260D-104F-0F7B-1421DA125B9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églalap 6">
            <a:extLst>
              <a:ext uri="{FF2B5EF4-FFF2-40B4-BE49-F238E27FC236}">
                <a16:creationId xmlns:a16="http://schemas.microsoft.com/office/drawing/2014/main" id="{A2D450BB-1702-CE04-77FB-5737F59FD5E1}"/>
              </a:ext>
            </a:extLst>
          </p:cNvPr>
          <p:cNvSpPr/>
          <p:nvPr/>
        </p:nvSpPr>
        <p:spPr>
          <a:xfrm>
            <a:off x="8928392" y="4090704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0938312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2099E7-53BB-5B67-1E18-91CEFA79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FEF8106-5D79-3C6F-2CC0-FFAF1AC8FE9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0E2F67E5-53E6-B4E0-C65B-F30A234408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511854A-04CA-8642-ECA8-927D446EF8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F50132F-4A46-5E61-35E2-D29D35546A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37933C7-31C5-03FB-1DC7-3DA2005E545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72CB253A-DA56-FD95-3E4C-D70FF6E99AA3}"/>
              </a:ext>
            </a:extLst>
          </p:cNvPr>
          <p:cNvSpPr/>
          <p:nvPr/>
        </p:nvSpPr>
        <p:spPr>
          <a:xfrm>
            <a:off x="8928392" y="781024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E3115268-2CB4-2952-205E-B96A02B24922}"/>
              </a:ext>
            </a:extLst>
          </p:cNvPr>
          <p:cNvSpPr/>
          <p:nvPr/>
        </p:nvSpPr>
        <p:spPr>
          <a:xfrm>
            <a:off x="8928392" y="4286643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0" name="Kép 9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EEA5AA06-2F53-10A5-073B-84F97358D3B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42068" y="217776"/>
            <a:ext cx="1514103" cy="1715983"/>
          </a:xfrm>
          <a:prstGeom prst="rect">
            <a:avLst/>
          </a:prstGeom>
          <a:ln w="38100">
            <a:solidFill>
              <a:srgbClr val="FF0000"/>
            </a:solidFill>
          </a:ln>
        </p:spPr>
      </p:pic>
      <p:cxnSp>
        <p:nvCxnSpPr>
          <p:cNvPr id="11" name="Egyenes összekötő 10">
            <a:extLst>
              <a:ext uri="{FF2B5EF4-FFF2-40B4-BE49-F238E27FC236}">
                <a16:creationId xmlns:a16="http://schemas.microsoft.com/office/drawing/2014/main" id="{1F398538-43F9-F506-35AB-44E6D1297B82}"/>
              </a:ext>
            </a:extLst>
          </p:cNvPr>
          <p:cNvCxnSpPr>
            <a:cxnSpLocks/>
          </p:cNvCxnSpPr>
          <p:nvPr/>
        </p:nvCxnSpPr>
        <p:spPr>
          <a:xfrm flipH="1">
            <a:off x="8556171" y="868673"/>
            <a:ext cx="37222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72767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56D5CF-C961-8AF4-EB3B-98382E07E6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08C53B6-6E39-CCC7-5F07-54B863DACB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A9B1287E-E119-CFCE-FDF8-7295599A14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E794682-1C04-D3A1-83AD-52532FCF61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coordinate reference system</a:t>
            </a:r>
          </a:p>
          <a:p>
            <a:pPr lvl="1"/>
            <a:r>
              <a:rPr lang="en-US" noProof="0" dirty="0"/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9CE5EF2-1253-6D76-733A-902C97166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55862B3-715C-8040-EE24-60C7FD33979D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202E1A8C-EBDF-4A45-B6E2-B843804F0401}"/>
              </a:ext>
            </a:extLst>
          </p:cNvPr>
          <p:cNvSpPr/>
          <p:nvPr/>
        </p:nvSpPr>
        <p:spPr>
          <a:xfrm>
            <a:off x="8928392" y="1118481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CAE7FB11-4C82-9709-9C66-0A63DF2FAEE4}"/>
              </a:ext>
            </a:extLst>
          </p:cNvPr>
          <p:cNvSpPr/>
          <p:nvPr/>
        </p:nvSpPr>
        <p:spPr>
          <a:xfrm>
            <a:off x="8928392" y="4645872"/>
            <a:ext cx="3083247" cy="17698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162946900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E81369-431F-746A-2147-A029C0CE57F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Kép 8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A27BA59C-778C-32C9-F926-446BBB62A0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28391" y="154566"/>
            <a:ext cx="3083248" cy="338434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DA3D35-4E7C-A56E-ECE8-9048F0353D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3A592BE-6235-8C93-F578-549CA2FC41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8090190" cy="4754563"/>
          </a:xfrm>
        </p:spPr>
        <p:txBody>
          <a:bodyPr/>
          <a:lstStyle/>
          <a:p>
            <a:r>
              <a:rPr lang="en-US" noProof="0" dirty="0"/>
              <a:t>Layer &gt; Create Layer &gt; </a:t>
            </a:r>
          </a:p>
          <a:p>
            <a:pPr lvl="1"/>
            <a:r>
              <a:rPr lang="en-US" noProof="0" dirty="0"/>
              <a:t>New </a:t>
            </a:r>
            <a:r>
              <a:rPr lang="en-US" noProof="0" dirty="0" err="1"/>
              <a:t>GeoPackage</a:t>
            </a:r>
            <a:r>
              <a:rPr lang="en-US" noProof="0" dirty="0"/>
              <a:t> Layer…</a:t>
            </a:r>
          </a:p>
          <a:p>
            <a:pPr lvl="1"/>
            <a:r>
              <a:rPr lang="en-US" noProof="0" dirty="0"/>
              <a:t>New Shapefile Layer…</a:t>
            </a:r>
          </a:p>
          <a:p>
            <a:pPr lvl="1"/>
            <a:r>
              <a:rPr lang="en-US" noProof="0" dirty="0"/>
              <a:t>etc.</a:t>
            </a:r>
          </a:p>
          <a:p>
            <a:r>
              <a:rPr lang="en-US" noProof="0" dirty="0"/>
              <a:t>properties</a:t>
            </a:r>
          </a:p>
          <a:p>
            <a:pPr lvl="1"/>
            <a:r>
              <a:rPr lang="en-US" noProof="0" dirty="0"/>
              <a:t>path and name of the file</a:t>
            </a:r>
          </a:p>
          <a:p>
            <a:pPr lvl="1"/>
            <a:r>
              <a:rPr lang="en-US" noProof="0" dirty="0"/>
              <a:t>layer name in the case of multi-layer format (e.g., .</a:t>
            </a:r>
            <a:r>
              <a:rPr lang="en-US" noProof="0" dirty="0" err="1"/>
              <a:t>gpkg</a:t>
            </a:r>
            <a:r>
              <a:rPr lang="en-US" noProof="0" dirty="0"/>
              <a:t>) </a:t>
            </a:r>
          </a:p>
          <a:p>
            <a:pPr lvl="1"/>
            <a:r>
              <a:rPr lang="en-US" noProof="0" dirty="0"/>
              <a:t>encoding (e.g., UTF-8)</a:t>
            </a:r>
          </a:p>
          <a:p>
            <a:pPr lvl="1"/>
            <a:r>
              <a:rPr lang="en-US" noProof="0" dirty="0"/>
              <a:t>geometry type</a:t>
            </a:r>
          </a:p>
          <a:p>
            <a:pPr lvl="1"/>
            <a:r>
              <a:rPr lang="en-US" noProof="0" dirty="0"/>
              <a:t>coordinate reference system</a:t>
            </a:r>
          </a:p>
          <a:p>
            <a:pPr lvl="1"/>
            <a:r>
              <a:rPr lang="en-US" noProof="0" dirty="0">
                <a:solidFill>
                  <a:srgbClr val="FF0000"/>
                </a:solidFill>
              </a:rPr>
              <a:t>add fields (name, type, precision)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AE610A90-FE39-1D38-2A33-6397833333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9853B9FA-0FEB-D6FC-FAD2-930049DA2E8B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928391" y="3689937"/>
            <a:ext cx="3083248" cy="305177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58A1BC87-7A6D-AD19-C10C-0EB570972591}"/>
              </a:ext>
            </a:extLst>
          </p:cNvPr>
          <p:cNvSpPr/>
          <p:nvPr/>
        </p:nvSpPr>
        <p:spPr>
          <a:xfrm>
            <a:off x="8928392" y="1292653"/>
            <a:ext cx="3083247" cy="1842433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9C59D9AF-C223-FA22-D6BE-0B23DBC95FF6}"/>
              </a:ext>
            </a:extLst>
          </p:cNvPr>
          <p:cNvSpPr/>
          <p:nvPr/>
        </p:nvSpPr>
        <p:spPr>
          <a:xfrm>
            <a:off x="8928392" y="4787386"/>
            <a:ext cx="3083247" cy="1907328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14404943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5FA2709F-8D0B-DDCF-4A63-7CBBC82F78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B620256-4EC3-49EC-4611-02D3B5D6AE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86600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create a new shapefile called "buildings"</a:t>
            </a:r>
          </a:p>
          <a:p>
            <a:pPr lvl="1"/>
            <a:r>
              <a:rPr lang="en-US" noProof="0" dirty="0"/>
              <a:t>polygon geometry, HD72/EOV projection</a:t>
            </a:r>
          </a:p>
          <a:p>
            <a:pPr lvl="1"/>
            <a:r>
              <a:rPr lang="en-US" noProof="0" dirty="0"/>
              <a:t>contains a real and a text field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A3746BF-0841-6A1B-B413-B497432D01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9" name="Kép 8" descr="A képen szöveg, képernyőkép, szám, Betűtípus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6D01675-6BF3-23C6-C8FB-20F74F606F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1422400"/>
            <a:ext cx="4115148" cy="465980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3752075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D8E56E-D656-4553-9AE1-0BEE4C2D68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BBCF669-F221-EC04-A74E-F5656A63B5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New vector layer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25C57F10-EDE8-F3DE-10D0-A16C6E2B32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7086600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create a new </a:t>
            </a:r>
            <a:r>
              <a:rPr lang="en-US" noProof="0" dirty="0" err="1"/>
              <a:t>GeoPackage</a:t>
            </a:r>
            <a:r>
              <a:rPr lang="en-US" noProof="0" dirty="0"/>
              <a:t> file called "roads and points"</a:t>
            </a:r>
          </a:p>
          <a:p>
            <a:pPr lvl="1"/>
            <a:r>
              <a:rPr lang="en-US" noProof="0" dirty="0"/>
              <a:t>including a layer called "roads"</a:t>
            </a:r>
          </a:p>
          <a:p>
            <a:pPr lvl="1"/>
            <a:r>
              <a:rPr lang="en-US" noProof="0" dirty="0"/>
              <a:t>HD72/EOV projection</a:t>
            </a:r>
          </a:p>
          <a:p>
            <a:pPr lvl="1"/>
            <a:r>
              <a:rPr lang="en-US" noProof="0" dirty="0"/>
              <a:t>this should contain a real and text field as well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FDCDE6B-3AE2-5147-322E-AA32F546E2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11" name="Kép 10" descr="A képen szöveg, képernyőkép, szoftver, szám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32B0072-07C1-405C-F15B-97BC4B4BB9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24800" y="1422400"/>
            <a:ext cx="4115148" cy="451701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18052944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B8B236-BB39-6090-0481-B3E60F862BA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7EDE74D0-0D8E-7D24-4611-4B8D94D3F7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QGIS – create a project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D2976BD5-C2FF-9957-8455-0CD5CF83B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846585" cy="4754563"/>
          </a:xfrm>
        </p:spPr>
        <p:txBody>
          <a:bodyPr/>
          <a:lstStyle/>
          <a:p>
            <a:r>
              <a:rPr lang="en-US" noProof="0" dirty="0"/>
              <a:t>"project"</a:t>
            </a:r>
          </a:p>
          <a:p>
            <a:pPr lvl="1"/>
            <a:r>
              <a:rPr lang="en-US" noProof="0" dirty="0"/>
              <a:t>we can later add layers to the project</a:t>
            </a:r>
          </a:p>
          <a:p>
            <a:pPr lvl="1"/>
            <a:r>
              <a:rPr lang="en-US" noProof="0" dirty="0"/>
              <a:t>customize the appearance of the layers (visibility, symbol system, labels)</a:t>
            </a:r>
          </a:p>
          <a:p>
            <a:pPr lvl="1"/>
            <a:r>
              <a:rPr lang="en-US" noProof="0" dirty="0"/>
              <a:t>create a map layout</a:t>
            </a:r>
          </a:p>
          <a:p>
            <a:pPr lvl="1"/>
            <a:r>
              <a:rPr lang="en-US" noProof="0" dirty="0"/>
              <a:t>save/load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open QGIS</a:t>
            </a:r>
          </a:p>
          <a:p>
            <a:pPr lvl="1"/>
            <a:r>
              <a:rPr lang="en-US" noProof="0" dirty="0"/>
              <a:t>create a new project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02841A2E-84E8-C140-036F-9FC5713B19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38BA14F9-9720-6357-045C-2711CCE23C9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4785" y="1333105"/>
            <a:ext cx="7407530" cy="23717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50D3758-EC27-EE2A-B85A-651773906C60}"/>
              </a:ext>
            </a:extLst>
          </p:cNvPr>
          <p:cNvSpPr/>
          <p:nvPr/>
        </p:nvSpPr>
        <p:spPr>
          <a:xfrm>
            <a:off x="4705350" y="1621335"/>
            <a:ext cx="304800" cy="2455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2A4ECC4A-6A7B-500F-E5AD-52367B932255}"/>
              </a:ext>
            </a:extLst>
          </p:cNvPr>
          <p:cNvSpPr/>
          <p:nvPr/>
        </p:nvSpPr>
        <p:spPr>
          <a:xfrm>
            <a:off x="7924801" y="2326185"/>
            <a:ext cx="4167514" cy="122664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pic>
        <p:nvPicPr>
          <p:cNvPr id="11" name="Kép 10" descr="A képen szöveg, szoftver, Számítógépes ikon, Weblap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A95CAD8-03C4-40E9-91B1-51F752BF764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684785" y="3805176"/>
            <a:ext cx="7407530" cy="29365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Téglalap 11">
            <a:extLst>
              <a:ext uri="{FF2B5EF4-FFF2-40B4-BE49-F238E27FC236}">
                <a16:creationId xmlns:a16="http://schemas.microsoft.com/office/drawing/2014/main" id="{B00B01B9-1E7C-F42C-5A62-444EAA79AF2B}"/>
              </a:ext>
            </a:extLst>
          </p:cNvPr>
          <p:cNvSpPr/>
          <p:nvPr/>
        </p:nvSpPr>
        <p:spPr>
          <a:xfrm>
            <a:off x="4705350" y="4163841"/>
            <a:ext cx="304800" cy="245565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  <p:sp>
        <p:nvSpPr>
          <p:cNvPr id="13" name="Téglalap 12">
            <a:extLst>
              <a:ext uri="{FF2B5EF4-FFF2-40B4-BE49-F238E27FC236}">
                <a16:creationId xmlns:a16="http://schemas.microsoft.com/office/drawing/2014/main" id="{C9264E0B-924E-37CB-27CA-16C3E40DA5BA}"/>
              </a:ext>
            </a:extLst>
          </p:cNvPr>
          <p:cNvSpPr/>
          <p:nvPr/>
        </p:nvSpPr>
        <p:spPr>
          <a:xfrm>
            <a:off x="8127999" y="4914899"/>
            <a:ext cx="3964315" cy="1180431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9124194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48F7BBF-C1D2-1B04-F24B-BFA72A9596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Appending new vector layer to existing file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72BE10F-4D34-2D36-3235-8B61EA5156B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55752" cy="4754563"/>
          </a:xfrm>
        </p:spPr>
        <p:txBody>
          <a:bodyPr/>
          <a:lstStyle/>
          <a:p>
            <a:r>
              <a:rPr lang="en-US" noProof="0" dirty="0"/>
              <a:t>in the case of multi-layer formats</a:t>
            </a:r>
          </a:p>
          <a:p>
            <a:r>
              <a:rPr lang="en-US" noProof="0" dirty="0"/>
              <a:t>we select an already existing file</a:t>
            </a:r>
          </a:p>
          <a:p>
            <a:r>
              <a:rPr lang="en-US" noProof="0" dirty="0"/>
              <a:t>and give a new name for the new layer</a:t>
            </a:r>
          </a:p>
          <a:p>
            <a:pPr lvl="1"/>
            <a:r>
              <a:rPr lang="en-US" noProof="0" dirty="0"/>
              <a:t>can have different geometry type</a:t>
            </a:r>
          </a:p>
          <a:p>
            <a:pPr lvl="1"/>
            <a:r>
              <a:rPr lang="en-US" noProof="0" dirty="0"/>
              <a:t>and different coordinate reference system</a:t>
            </a:r>
          </a:p>
          <a:p>
            <a:r>
              <a:rPr lang="en-US" noProof="0" dirty="0"/>
              <a:t>after OK, we might</a:t>
            </a:r>
          </a:p>
          <a:p>
            <a:pPr lvl="1"/>
            <a:r>
              <a:rPr lang="en-US" noProof="0" dirty="0"/>
              <a:t>overwrite the existing file (with a new, single-layer file)</a:t>
            </a:r>
          </a:p>
          <a:p>
            <a:pPr lvl="1"/>
            <a:r>
              <a:rPr lang="en-US" noProof="0" dirty="0"/>
              <a:t>or keep the existing file (and its layers) and append the new layer to it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19F0054-796C-2BF0-5C6E-581D2BD228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5" name="Kép 4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22105AF-C378-1312-B5E7-84A2EE59CB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952" y="1422398"/>
            <a:ext cx="4512310" cy="46450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377140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8208A-6C53-7E62-7057-489409858A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8CDC1EA8-67E8-2E0D-4D4F-2F6284A394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93952" y="1422398"/>
            <a:ext cx="4512310" cy="4645025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FE7FA44C-CFC6-8458-6A57-2BDCA957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Appending new vector layer to existing file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501723D-41F7-3D85-1D49-393E802769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6655752" cy="4754563"/>
          </a:xfrm>
        </p:spPr>
        <p:txBody>
          <a:bodyPr/>
          <a:lstStyle/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append a new, point-type layer to the already existing  </a:t>
            </a:r>
            <a:r>
              <a:rPr lang="en-US" noProof="0" dirty="0" err="1"/>
              <a:t>GeoPackage</a:t>
            </a:r>
            <a:r>
              <a:rPr lang="en-US" noProof="0" dirty="0"/>
              <a:t> file</a:t>
            </a:r>
          </a:p>
          <a:p>
            <a:pPr lvl="1"/>
            <a:r>
              <a:rPr lang="en-US" noProof="0" dirty="0"/>
              <a:t>using a different coordinate reference system (e.g., WGS-84)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48DCA554-0A4D-BCF7-3D1D-3B22F7853A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37763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CB4A7D-BE60-EF18-9E3E-5296069290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0E3FBA89-CB7B-041E-C483-395744FE4B0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083205" y="148942"/>
            <a:ext cx="5008780" cy="247575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8FCA2C6E-FE4B-E3CC-7447-484575F2EE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Plugins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E7B2C4E5-027B-97D1-38F5-ABCA6D82E9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422400"/>
            <a:ext cx="6245004" cy="4754563"/>
          </a:xfrm>
        </p:spPr>
        <p:txBody>
          <a:bodyPr/>
          <a:lstStyle/>
          <a:p>
            <a:r>
              <a:rPr lang="en-US" noProof="0" dirty="0"/>
              <a:t>functionality of QGIS can be expanded with</a:t>
            </a:r>
          </a:p>
          <a:p>
            <a:pPr lvl="1"/>
            <a:r>
              <a:rPr lang="en-US" noProof="0" dirty="0"/>
              <a:t>tools (in the Processing toolbox) – simple scripts</a:t>
            </a:r>
          </a:p>
          <a:p>
            <a:pPr lvl="1"/>
            <a:r>
              <a:rPr lang="en-US" noProof="0" dirty="0"/>
              <a:t>plugins/modules – serve to solve more complex tasks</a:t>
            </a:r>
          </a:p>
          <a:p>
            <a:r>
              <a:rPr lang="en-US" noProof="0" dirty="0"/>
              <a:t>installing plugins</a:t>
            </a:r>
          </a:p>
          <a:p>
            <a:pPr lvl="1"/>
            <a:r>
              <a:rPr lang="en-US" noProof="0" dirty="0"/>
              <a:t>Plugins &gt; Manage and Install Plugins… &gt; All</a:t>
            </a:r>
          </a:p>
          <a:p>
            <a:pPr lvl="1"/>
            <a:r>
              <a:rPr lang="en-US" noProof="0" dirty="0"/>
              <a:t>use the search box</a:t>
            </a:r>
          </a:p>
          <a:p>
            <a:pPr lvl="1"/>
            <a:r>
              <a:rPr lang="en-US" noProof="0" dirty="0"/>
              <a:t>Install Plugin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install plugin </a:t>
            </a:r>
            <a:r>
              <a:rPr lang="en-US" i="1" noProof="0" dirty="0" err="1"/>
              <a:t>QuickMapServices</a:t>
            </a:r>
            <a:endParaRPr lang="en-US" noProof="0" dirty="0"/>
          </a:p>
          <a:p>
            <a:pPr lvl="1"/>
            <a:r>
              <a:rPr lang="en-US" noProof="0" dirty="0"/>
              <a:t>add the base map </a:t>
            </a:r>
            <a:r>
              <a:rPr lang="en-US" i="1" noProof="0" dirty="0"/>
              <a:t>OSM Standard </a:t>
            </a:r>
            <a:r>
              <a:rPr lang="en-US" noProof="0" dirty="0"/>
              <a:t>to the project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7ADAE9F-FA85-99DD-276F-2DBF154CA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10" name="Kép 9" descr="A képen szöveg, térkép, képernyőkép, szoftve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1D23588C-EB3F-D365-F008-BFB73839DD9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083204" y="2759811"/>
            <a:ext cx="5008780" cy="3336189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585949732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9AA2BA60-E0A9-F391-576D-835C4787A3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Saving project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B02858A2-2339-CDBD-54DF-BEAA3E437F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the project can be saved in .</a:t>
            </a:r>
            <a:r>
              <a:rPr lang="en-US" noProof="0" dirty="0" err="1"/>
              <a:t>qgs</a:t>
            </a:r>
            <a:r>
              <a:rPr lang="en-US" noProof="0" dirty="0"/>
              <a:t>/.</a:t>
            </a:r>
            <a:r>
              <a:rPr lang="en-US" noProof="0" dirty="0" err="1"/>
              <a:t>qgz</a:t>
            </a:r>
            <a:r>
              <a:rPr lang="en-US" noProof="0" dirty="0"/>
              <a:t> formats</a:t>
            </a:r>
          </a:p>
          <a:p>
            <a:pPr lvl="1"/>
            <a:r>
              <a:rPr lang="en-US" noProof="0" dirty="0"/>
              <a:t>Project &gt; Save</a:t>
            </a:r>
          </a:p>
          <a:p>
            <a:pPr lvl="1"/>
            <a:r>
              <a:rPr lang="en-US" noProof="0" dirty="0"/>
              <a:t>Project &gt; Save As…</a:t>
            </a:r>
          </a:p>
          <a:p>
            <a:r>
              <a:rPr lang="en-US" noProof="0" dirty="0"/>
              <a:t>later can be opened by double-click</a:t>
            </a:r>
          </a:p>
          <a:p>
            <a:pPr lvl="1"/>
            <a:r>
              <a:rPr lang="en-US" noProof="0" dirty="0"/>
              <a:t>or: Project &gt; Open…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save the project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9D7433F9-8673-1EA8-3A51-9991D8CEA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324F7F92-7B8B-BB6E-35B4-C9CA4A7C8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43775" y="1422400"/>
            <a:ext cx="4705350" cy="2747298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63127359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Thank you for </a:t>
            </a:r>
            <a:r>
              <a:rPr lang="hu-HU" noProof="0"/>
              <a:t>your</a:t>
            </a:r>
            <a:r>
              <a:rPr lang="en-US" noProof="0"/>
              <a:t> </a:t>
            </a:r>
            <a:r>
              <a:rPr lang="en-US" noProof="0" dirty="0"/>
              <a:t>attention!</a:t>
            </a:r>
          </a:p>
        </p:txBody>
      </p:sp>
      <p:sp>
        <p:nvSpPr>
          <p:cNvPr id="3" name="Tartalom helye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questions?</a:t>
            </a:r>
          </a:p>
        </p:txBody>
      </p:sp>
      <p:sp>
        <p:nvSpPr>
          <p:cNvPr id="4" name="Dátum hely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18577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Kép 9">
            <a:extLst>
              <a:ext uri="{FF2B5EF4-FFF2-40B4-BE49-F238E27FC236}">
                <a16:creationId xmlns:a16="http://schemas.microsoft.com/office/drawing/2014/main" id="{4C83E405-7ADB-6864-6B09-E9A77328EB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6519" y="5504244"/>
            <a:ext cx="6038850" cy="63885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11C21AD-91E9-96EF-B980-F369107354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User interface of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DFB034-6081-CD0A-BEB7-FE60F39939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noProof="0" dirty="0"/>
              <a:t>language</a:t>
            </a:r>
          </a:p>
          <a:p>
            <a:pPr lvl="1"/>
            <a:r>
              <a:rPr lang="en-US" noProof="0" dirty="0"/>
              <a:t>we can change the interface language at any time</a:t>
            </a:r>
          </a:p>
          <a:p>
            <a:pPr lvl="1"/>
            <a:r>
              <a:rPr lang="en-US" noProof="0" dirty="0"/>
              <a:t>no matter what language we installed it in</a:t>
            </a:r>
          </a:p>
          <a:p>
            <a:r>
              <a:rPr lang="en-US" noProof="0" dirty="0"/>
              <a:t>we'll use the American English version</a:t>
            </a:r>
          </a:p>
          <a:p>
            <a:r>
              <a:rPr lang="en-US" noProof="0" dirty="0"/>
              <a:t>Settings &gt; Options… &gt; General &gt; Override System Local &gt; User interface translation</a:t>
            </a:r>
          </a:p>
          <a:p>
            <a:r>
              <a:rPr lang="en-US" noProof="0" dirty="0"/>
              <a:t>[In Hungarian:] </a:t>
            </a:r>
            <a:r>
              <a:rPr lang="en-US" noProof="0" dirty="0" err="1"/>
              <a:t>Beállítások</a:t>
            </a:r>
            <a:r>
              <a:rPr lang="en-US" noProof="0" dirty="0"/>
              <a:t> &gt; </a:t>
            </a:r>
            <a:r>
              <a:rPr lang="en-US" noProof="0" dirty="0" err="1"/>
              <a:t>Beállítások</a:t>
            </a:r>
            <a:r>
              <a:rPr lang="en-US" noProof="0" dirty="0"/>
              <a:t>… &gt; </a:t>
            </a:r>
            <a:r>
              <a:rPr lang="en-US" noProof="0" dirty="0" err="1"/>
              <a:t>Általános</a:t>
            </a:r>
            <a:r>
              <a:rPr lang="en-US" noProof="0" dirty="0"/>
              <a:t> &gt; </a:t>
            </a:r>
            <a:r>
              <a:rPr lang="en-US" noProof="0" dirty="0" err="1"/>
              <a:t>Területi</a:t>
            </a:r>
            <a:r>
              <a:rPr lang="en-US" noProof="0" dirty="0"/>
              <a:t> </a:t>
            </a:r>
            <a:r>
              <a:rPr lang="en-US" noProof="0" dirty="0" err="1"/>
              <a:t>és</a:t>
            </a:r>
            <a:r>
              <a:rPr lang="en-US" noProof="0" dirty="0"/>
              <a:t> </a:t>
            </a:r>
            <a:r>
              <a:rPr lang="en-US" noProof="0" dirty="0" err="1"/>
              <a:t>nyelvi</a:t>
            </a:r>
            <a:r>
              <a:rPr lang="en-US" noProof="0" dirty="0"/>
              <a:t> </a:t>
            </a:r>
            <a:r>
              <a:rPr lang="en-US" noProof="0" dirty="0" err="1"/>
              <a:t>beállítás</a:t>
            </a:r>
            <a:r>
              <a:rPr lang="en-US" noProof="0" dirty="0"/>
              <a:t> </a:t>
            </a:r>
            <a:r>
              <a:rPr lang="en-US" noProof="0" dirty="0" err="1"/>
              <a:t>felülbírálása</a:t>
            </a:r>
            <a:r>
              <a:rPr lang="en-US" noProof="0" dirty="0"/>
              <a:t> &gt; </a:t>
            </a:r>
            <a:r>
              <a:rPr lang="en-US" noProof="0" dirty="0" err="1"/>
              <a:t>Felhasználói</a:t>
            </a:r>
            <a:r>
              <a:rPr lang="en-US" noProof="0" dirty="0"/>
              <a:t> </a:t>
            </a:r>
            <a:r>
              <a:rPr lang="en-US" noProof="0" dirty="0" err="1"/>
              <a:t>felület</a:t>
            </a:r>
            <a:r>
              <a:rPr lang="en-US" noProof="0" dirty="0"/>
              <a:t> </a:t>
            </a:r>
            <a:r>
              <a:rPr lang="en-US" noProof="0" dirty="0" err="1"/>
              <a:t>fordítás</a:t>
            </a:r>
            <a:endParaRPr lang="en-US" noProof="0" dirty="0"/>
          </a:p>
          <a:p>
            <a:r>
              <a:rPr lang="en-US" noProof="0" dirty="0"/>
              <a:t>requires restarting the program</a:t>
            </a:r>
          </a:p>
          <a:p>
            <a:r>
              <a:rPr lang="en-US" noProof="0" dirty="0"/>
              <a:t>DEMO</a:t>
            </a:r>
          </a:p>
          <a:p>
            <a:pPr lvl="1"/>
            <a:r>
              <a:rPr lang="en-US" noProof="0" dirty="0"/>
              <a:t>switch the language to American English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225C96EB-1D92-3895-EC9A-09C6E5DEC4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>
            <a:extLst>
              <a:ext uri="{FF2B5EF4-FFF2-40B4-BE49-F238E27FC236}">
                <a16:creationId xmlns:a16="http://schemas.microsoft.com/office/drawing/2014/main" id="{BCB00C2F-06BC-1342-9E39-7F78907F386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14751" y="1333103"/>
            <a:ext cx="2095500" cy="15906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8" name="Kép 7">
            <a:extLst>
              <a:ext uri="{FF2B5EF4-FFF2-40B4-BE49-F238E27FC236}">
                <a16:creationId xmlns:a16="http://schemas.microsoft.com/office/drawing/2014/main" id="{2968D496-1C3F-1444-8459-5934F342C07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6519" y="4760286"/>
            <a:ext cx="6038850" cy="644144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Kép 6" descr="A képen szöveg, képernyőkép, szoftver, Számítógépes ikon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341CF54-37F8-3222-24EB-1B6326DAAAB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05047" y="1333103"/>
            <a:ext cx="2300322" cy="15906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434911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830D12-3E6D-77B7-1351-FDFA0E2915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noProof="0" dirty="0"/>
              <a:t>User interface of QGIS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536A988-117A-5E5D-E809-7D7755D50FE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1DF0430-77F5-79C9-F9A2-4F435194B2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DC5887D-2A46-3575-3F58-290F44E785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2532427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C51757-5448-A88F-5BFE-14F7CF878E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98CA251-9BF6-5B2C-D5FF-473C71CDE3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962908E-1599-105A-4702-BC0CD43CA79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>
                <a:solidFill>
                  <a:srgbClr val="FF0000"/>
                </a:solidFill>
              </a:rPr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14C181F3-EB6B-402E-D224-605F5EBCBC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DB9F9B8C-3291-98AB-7F0D-A78354B193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F53478E0-4CB3-B738-95A0-FB884EF10A78}"/>
              </a:ext>
            </a:extLst>
          </p:cNvPr>
          <p:cNvSpPr/>
          <p:nvPr/>
        </p:nvSpPr>
        <p:spPr>
          <a:xfrm>
            <a:off x="5994400" y="2159000"/>
            <a:ext cx="4826000" cy="25908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30740705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DAEE7C-79A4-8AFF-D159-994794DEB6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FD7C692-F327-818A-578F-932E071EF9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049DDB41-B45B-6D49-BE6D-C040DE943EA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>
                <a:solidFill>
                  <a:srgbClr val="FF0000"/>
                </a:solidFill>
              </a:rPr>
              <a:t>layer manager</a:t>
            </a:r>
          </a:p>
          <a:p>
            <a:r>
              <a:rPr lang="en-US" noProof="0" dirty="0"/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EC2169A2-3ECD-554B-5D33-9990E3AD3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B7BB5BF1-C5EB-35C4-526C-3E52FCBC80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33F78290-231D-EAC6-CCD7-CAEE5B850CA4}"/>
              </a:ext>
            </a:extLst>
          </p:cNvPr>
          <p:cNvSpPr/>
          <p:nvPr/>
        </p:nvSpPr>
        <p:spPr>
          <a:xfrm>
            <a:off x="4359619" y="2171700"/>
            <a:ext cx="1647482" cy="16637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1281663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7B14C8-CA15-8A2B-3AB0-E908C7E58A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11350BE-921C-8B77-9824-74049C4FB6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b="1" kern="1200" noProof="0" dirty="0">
                <a:solidFill>
                  <a:srgbClr val="003300"/>
                </a:solidFill>
                <a:effectLst/>
                <a:latin typeface="Arial Narrow" panose="020B0606020202030204" pitchFamily="34" charset="0"/>
                <a:ea typeface="+mj-ea"/>
                <a:cs typeface="+mj-cs"/>
              </a:rPr>
              <a:t>User interface of QGIS</a:t>
            </a:r>
            <a:endParaRPr lang="en-US" noProof="0" dirty="0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36D75D52-F4C0-9C10-12EE-47EED000AA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22400"/>
            <a:ext cx="3521418" cy="4754563"/>
          </a:xfrm>
        </p:spPr>
        <p:txBody>
          <a:bodyPr/>
          <a:lstStyle/>
          <a:p>
            <a:r>
              <a:rPr lang="en-US" noProof="0" dirty="0"/>
              <a:t>map canvas</a:t>
            </a:r>
          </a:p>
          <a:p>
            <a:r>
              <a:rPr lang="en-US" noProof="0" dirty="0"/>
              <a:t>layer manager</a:t>
            </a:r>
          </a:p>
          <a:p>
            <a:r>
              <a:rPr lang="en-US" noProof="0" dirty="0">
                <a:solidFill>
                  <a:srgbClr val="FF0000"/>
                </a:solidFill>
              </a:rPr>
              <a:t>data source manager (browser)</a:t>
            </a:r>
          </a:p>
          <a:p>
            <a:r>
              <a:rPr lang="en-US" noProof="0" dirty="0"/>
              <a:t>menu, toolbars</a:t>
            </a:r>
          </a:p>
          <a:p>
            <a:r>
              <a:rPr lang="en-US" noProof="0" dirty="0"/>
              <a:t>Python console</a:t>
            </a:r>
          </a:p>
          <a:p>
            <a:r>
              <a:rPr lang="en-US" noProof="0" dirty="0"/>
              <a:t>processing toolbox</a:t>
            </a:r>
          </a:p>
        </p:txBody>
      </p:sp>
      <p:sp>
        <p:nvSpPr>
          <p:cNvPr id="4" name="Dátum helye 3">
            <a:extLst>
              <a:ext uri="{FF2B5EF4-FFF2-40B4-BE49-F238E27FC236}">
                <a16:creationId xmlns:a16="http://schemas.microsoft.com/office/drawing/2014/main" id="{BD2EF22F-A55B-2D02-59E9-0887628AD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F85AB2-E072-4841-8235-06FBDC2E49E4}" type="datetime10">
              <a:rPr lang="en-US" smtClean="0"/>
              <a:t>13:38</a:t>
            </a:fld>
            <a:endParaRPr lang="en-US"/>
          </a:p>
        </p:txBody>
      </p:sp>
      <p:pic>
        <p:nvPicPr>
          <p:cNvPr id="6" name="Kép 5" descr="A képen szöveg, képernyőkép, szoftver, sor látható&#10;&#10;Előfordulhat, hogy az AI által létrehozott tartalom helytelen.">
            <a:extLst>
              <a:ext uri="{FF2B5EF4-FFF2-40B4-BE49-F238E27FC236}">
                <a16:creationId xmlns:a16="http://schemas.microsoft.com/office/drawing/2014/main" id="{F4A7AA2F-F005-545B-6B5C-78E9F5F24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59618" y="1494433"/>
            <a:ext cx="7676807" cy="46104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5" name="Téglalap 4">
            <a:extLst>
              <a:ext uri="{FF2B5EF4-FFF2-40B4-BE49-F238E27FC236}">
                <a16:creationId xmlns:a16="http://schemas.microsoft.com/office/drawing/2014/main" id="{DED673AB-8EC6-1641-8E64-F16582300648}"/>
              </a:ext>
            </a:extLst>
          </p:cNvPr>
          <p:cNvSpPr/>
          <p:nvPr/>
        </p:nvSpPr>
        <p:spPr>
          <a:xfrm flipV="1">
            <a:off x="4359619" y="3848100"/>
            <a:ext cx="1647482" cy="20955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25160461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-té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14432</TotalTime>
  <Words>2475</Words>
  <Application>Microsoft Office PowerPoint</Application>
  <PresentationFormat>Szélesvásznú</PresentationFormat>
  <Paragraphs>468</Paragraphs>
  <Slides>44</Slides>
  <Notes>20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44</vt:i4>
      </vt:variant>
    </vt:vector>
  </HeadingPairs>
  <TitlesOfParts>
    <vt:vector size="51" baseType="lpstr">
      <vt:lpstr>Arial</vt:lpstr>
      <vt:lpstr>Arial Narrow</vt:lpstr>
      <vt:lpstr>Calibri</vt:lpstr>
      <vt:lpstr>Courier New</vt:lpstr>
      <vt:lpstr>Times New Roman</vt:lpstr>
      <vt:lpstr>Wingdings</vt:lpstr>
      <vt:lpstr>Office-téma</vt:lpstr>
      <vt:lpstr>User interface of QGIS</vt:lpstr>
      <vt:lpstr>QGIS</vt:lpstr>
      <vt:lpstr>QGIS</vt:lpstr>
      <vt:lpstr>QGIS – create a project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User interface of QGIS</vt:lpstr>
      <vt:lpstr>Adding layers</vt:lpstr>
      <vt:lpstr>Adding layers</vt:lpstr>
      <vt:lpstr>Adding layers – raster</vt:lpstr>
      <vt:lpstr>Adding layers – vector</vt:lpstr>
      <vt:lpstr>Adding layers – vector</vt:lpstr>
      <vt:lpstr>Adding layers – vector</vt:lpstr>
      <vt:lpstr>Adding layers – vector from non-spatial dataset</vt:lpstr>
      <vt:lpstr>Adding layers – vector from non-spatial dataset</vt:lpstr>
      <vt:lpstr>Adding layers – non-spatial dataset as simple table</vt:lpstr>
      <vt:lpstr>Adding layers – online service</vt:lpstr>
      <vt:lpstr>Adding layers – online service</vt:lpstr>
      <vt:lpstr>Managing layers</vt:lpstr>
      <vt:lpstr>Managing layers</vt:lpstr>
      <vt:lpstr>Managing layers</vt:lpstr>
      <vt:lpstr>Managing layers</vt:lpstr>
      <vt:lpstr>New vector layer</vt:lpstr>
      <vt:lpstr>New vector layer</vt:lpstr>
      <vt:lpstr>New vector layer</vt:lpstr>
      <vt:lpstr>New vector layer</vt:lpstr>
      <vt:lpstr>New vector layer</vt:lpstr>
      <vt:lpstr>New vector layer</vt:lpstr>
      <vt:lpstr>New vector layer</vt:lpstr>
      <vt:lpstr>New vector layer</vt:lpstr>
      <vt:lpstr>New vector layer</vt:lpstr>
      <vt:lpstr>Appending new vector layer to existing file</vt:lpstr>
      <vt:lpstr>Appending new vector layer to existing file</vt:lpstr>
      <vt:lpstr>Plugins</vt:lpstr>
      <vt:lpstr>Saving project</vt:lpstr>
      <vt:lpstr>Thank you for your attention!</vt:lpstr>
    </vt:vector>
  </TitlesOfParts>
  <Company>MTA ÖK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Ismerkedés, tematika, követelmény</dc:title>
  <dc:creator>BFÁkos</dc:creator>
  <cp:lastModifiedBy>BFÁkos</cp:lastModifiedBy>
  <cp:revision>435</cp:revision>
  <dcterms:created xsi:type="dcterms:W3CDTF">2021-09-14T06:27:21Z</dcterms:created>
  <dcterms:modified xsi:type="dcterms:W3CDTF">2026-02-23T12:39:17Z</dcterms:modified>
</cp:coreProperties>
</file>